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72" r:id="rId12"/>
    <p:sldId id="269" r:id="rId13"/>
    <p:sldId id="267" r:id="rId14"/>
    <p:sldId id="266" r:id="rId15"/>
    <p:sldId id="268" r:id="rId16"/>
    <p:sldId id="271" r:id="rId17"/>
    <p:sldId id="281" r:id="rId18"/>
    <p:sldId id="282" r:id="rId19"/>
    <p:sldId id="273" r:id="rId20"/>
    <p:sldId id="278" r:id="rId21"/>
    <p:sldId id="279" r:id="rId22"/>
    <p:sldId id="280" r:id="rId23"/>
  </p:sldIdLst>
  <p:sldSz cx="9144000" cy="5143500" type="screen16x9"/>
  <p:notesSz cx="6858000" cy="9144000"/>
  <p:embeddedFontLst>
    <p:embeddedFont>
      <p:font typeface="Impact" pitchFamily="34" charset="0"/>
      <p:regular r:id="rId25"/>
    </p:embeddedFont>
    <p:embeddedFont>
      <p:font typeface="Montserrat" charset="0"/>
      <p:regular r:id="rId26"/>
      <p:bold r:id="rId27"/>
      <p:italic r:id="rId28"/>
      <p:boldItalic r:id="rId29"/>
    </p:embeddedFont>
    <p:embeddedFont>
      <p:font typeface="Oswald" charset="0"/>
      <p:regular r:id="rId30"/>
      <p:bold r:id="rId31"/>
    </p:embeddedFont>
    <p:embeddedFont>
      <p:font typeface="Mongolian Baiti" pitchFamily="66" charset="0"/>
      <p:regular r:id="rId32"/>
    </p:embeddedFont>
    <p:embeddedFont>
      <p:font typeface="Lato" charset="0"/>
      <p:regular r:id="rId33"/>
      <p:bold r:id="rId34"/>
      <p:italic r:id="rId35"/>
      <p:boldItalic r:id="rId36"/>
    </p:embeddedFont>
    <p:embeddedFont>
      <p:font typeface="Modern No. 20" pitchFamily="18" charset="0"/>
      <p:regular r:id="rId37"/>
    </p:embeddedFont>
    <p:embeddedFont>
      <p:font typeface="Verdana" pitchFamily="34" charset="0"/>
      <p:regular r:id="rId38"/>
      <p:bold r:id="rId39"/>
      <p:italic r:id="rId40"/>
      <p:boldItalic r:id="rId41"/>
    </p:embeddedFont>
    <p:embeddedFont>
      <p:font typeface="Rockwell Extra Bold" pitchFamily="18" charset="0"/>
      <p:bold r:id="rId42"/>
    </p:embeddedFont>
    <p:embeddedFont>
      <p:font typeface="Book Antiqua" pitchFamily="18" charset="0"/>
      <p:regular r:id="rId43"/>
      <p:bold r:id="rId44"/>
      <p:italic r:id="rId45"/>
      <p:boldItalic r:id="rId46"/>
    </p:embeddedFont>
    <p:embeddedFont>
      <p:font typeface="Comfortaa" charset="0"/>
      <p:regular r:id="rId47"/>
      <p:bold r:id="rId48"/>
    </p:embeddedFont>
    <p:embeddedFont>
      <p:font typeface="Californian FB" pitchFamily="18" charset="0"/>
      <p:regular r:id="rId49"/>
      <p:bold r:id="rId50"/>
      <p:italic r:id="rId51"/>
    </p:embeddedFont>
    <p:embeddedFont>
      <p:font typeface="MS Mincho" pitchFamily="49" charset="-128"/>
      <p:regular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995" autoAdjust="0"/>
    <p:restoredTop sz="94660"/>
  </p:normalViewPr>
  <p:slideViewPr>
    <p:cSldViewPr snapToGrid="0">
      <p:cViewPr varScale="1">
        <p:scale>
          <a:sx n="104" d="100"/>
          <a:sy n="104" d="100"/>
        </p:scale>
        <p:origin x="-854" y="-7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font" Target="fonts/font26.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font" Target="fonts/font17.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font" Target="fonts/font2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font" Target="fonts/font2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font" Target="fonts/font24.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7.fntdata"/><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484a30ad02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484a30ad02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484a30ad02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484a30ad0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592e18b78b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592e18b78b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859c9c7d9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859c9c7d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84a309dd3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84a309dd3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57119b57c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57119b57c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592e18b78b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592e18b78b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592e18b78b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592e18b78b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592e18b78b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592e18b78b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484a309dd3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484a309dd3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484a309dd3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484a309dd3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484a30ad02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484a30ad02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484a30ad02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484a30ad02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484a30ad02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484a30ad02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484a309dd3_0_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484a309dd3_0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484a30ad0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484a30ad0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84a309dd3_0_2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84a309dd3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484a309dd3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484a309dd3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484a30ad0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484a30ad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484a30ad02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484a30ad0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484a30ad02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484a30ad02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courses.cs.washington.edu/courses/cse331/13sp/lectures/lect23-graphics.pdf"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hyperlink" Target="http://www.amazon.com/gp/product/0596008643?ie=UTF8&amp;tag=thgest-20&amp;linkCode=as2&amp;camp=1789&amp;creative=390957&amp;creativeASIN=0596008643" TargetMode="External"/><Relationship Id="rId4" Type="http://schemas.openxmlformats.org/officeDocument/2006/relationships/hyperlink" Target="http://www.amazon.com/gp/product/0596514336?ie=UTF8&amp;tag=thgest-20&amp;linkCode=as2&amp;camp=1789&amp;creative=390957&amp;creativeASIN=0596514336"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2890149" y="237425"/>
            <a:ext cx="6027079" cy="14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latin typeface="Impact"/>
                <a:ea typeface="Impact"/>
                <a:cs typeface="Impact"/>
                <a:sym typeface="Impact"/>
              </a:rPr>
              <a:t>Indian Institute of Information       Technology , Kalyani</a:t>
            </a:r>
            <a:endParaRPr sz="3000">
              <a:latin typeface="Impact"/>
              <a:ea typeface="Impact"/>
              <a:cs typeface="Impact"/>
              <a:sym typeface="Impact"/>
            </a:endParaRPr>
          </a:p>
        </p:txBody>
      </p:sp>
      <p:sp>
        <p:nvSpPr>
          <p:cNvPr id="135" name="Google Shape;135;p13"/>
          <p:cNvSpPr txBox="1">
            <a:spLocks noGrp="1"/>
          </p:cNvSpPr>
          <p:nvPr>
            <p:ph type="subTitle" idx="1"/>
          </p:nvPr>
        </p:nvSpPr>
        <p:spPr>
          <a:xfrm>
            <a:off x="3530803" y="2178930"/>
            <a:ext cx="3728100" cy="9666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latin typeface="Oswald"/>
                <a:ea typeface="Oswald"/>
                <a:cs typeface="Oswald"/>
                <a:sym typeface="Oswald"/>
              </a:rPr>
              <a:t>B. Tech Project </a:t>
            </a:r>
            <a:r>
              <a:rPr lang="en" sz="2400" dirty="0" smtClean="0">
                <a:latin typeface="Oswald"/>
                <a:ea typeface="Oswald"/>
                <a:cs typeface="Oswald"/>
                <a:sym typeface="Oswald"/>
              </a:rPr>
              <a:t>(2nd </a:t>
            </a:r>
            <a:r>
              <a:rPr lang="en" sz="2400" dirty="0">
                <a:latin typeface="Oswald"/>
                <a:ea typeface="Oswald"/>
                <a:cs typeface="Oswald"/>
                <a:sym typeface="Oswald"/>
              </a:rPr>
              <a:t>Year</a:t>
            </a:r>
            <a:r>
              <a:rPr lang="en" sz="2400" dirty="0" smtClean="0">
                <a:latin typeface="Oswald"/>
                <a:ea typeface="Oswald"/>
                <a:cs typeface="Oswald"/>
                <a:sym typeface="Oswald"/>
              </a:rPr>
              <a:t>)</a:t>
            </a:r>
          </a:p>
          <a:p>
            <a:pPr marL="0" lvl="0" indent="0" algn="l" rtl="0">
              <a:spcBef>
                <a:spcPts val="0"/>
              </a:spcBef>
              <a:spcAft>
                <a:spcPts val="0"/>
              </a:spcAft>
              <a:buNone/>
            </a:pPr>
            <a:r>
              <a:rPr lang="en" sz="1800" dirty="0" smtClean="0">
                <a:latin typeface="Mongolian Baiti" pitchFamily="66" charset="0"/>
                <a:ea typeface="Oswald"/>
                <a:cs typeface="Mongolian Baiti" pitchFamily="66" charset="0"/>
                <a:sym typeface="Oswald"/>
              </a:rPr>
              <a:t>JAVA(OOP)-CS403</a:t>
            </a:r>
          </a:p>
          <a:p>
            <a:pPr marL="0" lvl="0" indent="0" algn="l" rtl="0">
              <a:spcBef>
                <a:spcPts val="0"/>
              </a:spcBef>
              <a:spcAft>
                <a:spcPts val="0"/>
              </a:spcAft>
              <a:buNone/>
            </a:pPr>
            <a:endParaRPr sz="2400">
              <a:latin typeface="Oswald"/>
              <a:ea typeface="Oswald"/>
              <a:cs typeface="Oswald"/>
              <a:sym typeface="Oswald"/>
            </a:endParaRPr>
          </a:p>
        </p:txBody>
      </p:sp>
      <p:sp>
        <p:nvSpPr>
          <p:cNvPr id="137" name="Google Shape;137;p13"/>
          <p:cNvSpPr txBox="1"/>
          <p:nvPr/>
        </p:nvSpPr>
        <p:spPr>
          <a:xfrm>
            <a:off x="6496725" y="3400150"/>
            <a:ext cx="2561700" cy="16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FFFFFF"/>
              </a:solidFill>
              <a:latin typeface="Oswald"/>
              <a:ea typeface="Oswald"/>
              <a:cs typeface="Oswald"/>
              <a:sym typeface="Oswald"/>
            </a:endParaRPr>
          </a:p>
          <a:p>
            <a:pPr marL="0" lvl="0" indent="0" algn="l" rtl="0">
              <a:spcBef>
                <a:spcPts val="0"/>
              </a:spcBef>
              <a:spcAft>
                <a:spcPts val="0"/>
              </a:spcAft>
              <a:buNone/>
            </a:pPr>
            <a:r>
              <a:rPr lang="en" sz="1800" dirty="0">
                <a:solidFill>
                  <a:srgbClr val="FFFFFF"/>
                </a:solidFill>
                <a:latin typeface="Oswald"/>
                <a:ea typeface="Oswald"/>
                <a:cs typeface="Oswald"/>
                <a:sym typeface="Oswald"/>
              </a:rPr>
              <a:t>  Submitted By:</a:t>
            </a:r>
            <a:endParaRPr sz="1800">
              <a:solidFill>
                <a:srgbClr val="FFFFFF"/>
              </a:solidFill>
              <a:latin typeface="Oswald"/>
              <a:ea typeface="Oswald"/>
              <a:cs typeface="Oswald"/>
              <a:sym typeface="Oswald"/>
            </a:endParaRPr>
          </a:p>
          <a:p>
            <a:pPr marL="0" lvl="0" indent="0" algn="l" rtl="0">
              <a:spcBef>
                <a:spcPts val="0"/>
              </a:spcBef>
              <a:spcAft>
                <a:spcPts val="0"/>
              </a:spcAft>
              <a:buNone/>
            </a:pPr>
            <a:r>
              <a:rPr lang="en" sz="1800" dirty="0">
                <a:solidFill>
                  <a:srgbClr val="FFFFFF"/>
                </a:solidFill>
                <a:latin typeface="Oswald"/>
                <a:ea typeface="Oswald"/>
                <a:cs typeface="Oswald"/>
                <a:sym typeface="Oswald"/>
              </a:rPr>
              <a:t>    </a:t>
            </a:r>
            <a:endParaRPr sz="1800">
              <a:solidFill>
                <a:srgbClr val="FFFFFF"/>
              </a:solidFill>
              <a:latin typeface="Oswald"/>
              <a:ea typeface="Oswald"/>
              <a:cs typeface="Oswald"/>
              <a:sym typeface="Oswald"/>
            </a:endParaRPr>
          </a:p>
          <a:p>
            <a:pPr marL="0" lvl="0" indent="0" algn="l" rtl="0">
              <a:spcBef>
                <a:spcPts val="0"/>
              </a:spcBef>
              <a:spcAft>
                <a:spcPts val="0"/>
              </a:spcAft>
              <a:buNone/>
            </a:pPr>
            <a:r>
              <a:rPr lang="en" sz="1800" dirty="0">
                <a:solidFill>
                  <a:srgbClr val="FFFFFF"/>
                </a:solidFill>
                <a:latin typeface="Oswald"/>
                <a:ea typeface="Oswald"/>
                <a:cs typeface="Oswald"/>
                <a:sym typeface="Oswald"/>
              </a:rPr>
              <a:t> </a:t>
            </a:r>
            <a:r>
              <a:rPr lang="en" sz="1800" dirty="0" smtClean="0">
                <a:solidFill>
                  <a:srgbClr val="FFFFFF"/>
                </a:solidFill>
                <a:latin typeface="Oswald"/>
                <a:ea typeface="Oswald"/>
                <a:cs typeface="Oswald"/>
                <a:sym typeface="Oswald"/>
              </a:rPr>
              <a:t> Ananya Sarkar (322)</a:t>
            </a:r>
            <a:endParaRPr sz="1800">
              <a:solidFill>
                <a:srgbClr val="FFFFFF"/>
              </a:solidFill>
              <a:latin typeface="Oswald"/>
              <a:ea typeface="Oswald"/>
              <a:cs typeface="Oswald"/>
              <a:sym typeface="Oswald"/>
            </a:endParaRPr>
          </a:p>
          <a:p>
            <a:pPr marL="0" lvl="0" indent="0" algn="l" rtl="0">
              <a:spcBef>
                <a:spcPts val="0"/>
              </a:spcBef>
              <a:spcAft>
                <a:spcPts val="0"/>
              </a:spcAft>
              <a:buNone/>
            </a:pPr>
            <a:r>
              <a:rPr lang="en" sz="1800" dirty="0">
                <a:solidFill>
                  <a:srgbClr val="FFFFFF"/>
                </a:solidFill>
                <a:latin typeface="Oswald"/>
                <a:ea typeface="Oswald"/>
                <a:cs typeface="Oswald"/>
                <a:sym typeface="Oswald"/>
              </a:rPr>
              <a:t>  </a:t>
            </a:r>
            <a:r>
              <a:rPr lang="en" sz="1800" dirty="0" smtClean="0">
                <a:solidFill>
                  <a:srgbClr val="FFFFFF"/>
                </a:solidFill>
                <a:latin typeface="Oswald"/>
                <a:ea typeface="Oswald"/>
                <a:cs typeface="Oswald"/>
                <a:sym typeface="Oswald"/>
              </a:rPr>
              <a:t>Sneha Sana (399)</a:t>
            </a:r>
            <a:endParaRPr sz="1800">
              <a:solidFill>
                <a:srgbClr val="FFFFFF"/>
              </a:solidFill>
              <a:latin typeface="Oswald"/>
              <a:ea typeface="Oswald"/>
              <a:cs typeface="Oswald"/>
              <a:sym typeface="Oswald"/>
            </a:endParaRPr>
          </a:p>
          <a:p>
            <a:pPr marL="0" lvl="0" indent="0" algn="l" rtl="0">
              <a:spcBef>
                <a:spcPts val="0"/>
              </a:spcBef>
              <a:spcAft>
                <a:spcPts val="0"/>
              </a:spcAft>
              <a:buNone/>
            </a:pPr>
            <a:endParaRPr sz="1800">
              <a:solidFill>
                <a:srgbClr val="FFFFFF"/>
              </a:solidFill>
              <a:latin typeface="Oswald"/>
              <a:ea typeface="Oswald"/>
              <a:cs typeface="Oswald"/>
              <a:sym typeface="Oswald"/>
            </a:endParaRPr>
          </a:p>
        </p:txBody>
      </p:sp>
      <p:sp>
        <p:nvSpPr>
          <p:cNvPr id="138" name="Google Shape;138;p13"/>
          <p:cNvSpPr txBox="1"/>
          <p:nvPr/>
        </p:nvSpPr>
        <p:spPr>
          <a:xfrm>
            <a:off x="3048000" y="3728025"/>
            <a:ext cx="1724400" cy="112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8" name="Google Shape;188;p22"/>
          <p:cNvSpPr txBox="1">
            <a:spLocks noGrp="1"/>
          </p:cNvSpPr>
          <p:nvPr>
            <p:ph type="body" idx="1"/>
          </p:nvPr>
        </p:nvSpPr>
        <p:spPr>
          <a:xfrm>
            <a:off x="1297500" y="1256408"/>
            <a:ext cx="7038900" cy="3479700"/>
          </a:xfrm>
          <a:prstGeom prst="rect">
            <a:avLst/>
          </a:prstGeom>
        </p:spPr>
        <p:txBody>
          <a:bodyPr spcFirstLastPara="1" wrap="square" lIns="91425" tIns="91425" rIns="91425" bIns="91425" anchor="t" anchorCtr="0">
            <a:noAutofit/>
          </a:bodyPr>
          <a:lstStyle/>
          <a:p>
            <a:endParaRPr lang="en-US" sz="1400" dirty="0" smtClean="0"/>
          </a:p>
          <a:p>
            <a:r>
              <a:rPr lang="en-US" sz="1400" dirty="0" smtClean="0"/>
              <a:t>Any college can use this system as it is not client centric.</a:t>
            </a:r>
          </a:p>
          <a:p>
            <a:r>
              <a:rPr lang="en-US" sz="1400" dirty="0" smtClean="0"/>
              <a:t>All examination related work for the student can be done using this system.</a:t>
            </a:r>
          </a:p>
          <a:p>
            <a:r>
              <a:rPr lang="en-IN" sz="1400" dirty="0" smtClean="0"/>
              <a:t>By changing Administrator’s username and password in the database this application can be used at any place. </a:t>
            </a:r>
            <a:endParaRPr lang="en-US" sz="1400" dirty="0" smtClean="0"/>
          </a:p>
          <a:p>
            <a:r>
              <a:rPr lang="en-IN" sz="1400" dirty="0" smtClean="0"/>
              <a:t>It can be reused not only for showing students’ result but also managing whole Institute management system</a:t>
            </a:r>
            <a:endParaRPr lang="en-US" sz="1400" dirty="0" smtClean="0"/>
          </a:p>
          <a:p>
            <a:r>
              <a:rPr lang="en-US" sz="1400" dirty="0" smtClean="0"/>
              <a:t>Application Support &amp; Maintenance after deployment to production</a:t>
            </a:r>
          </a:p>
          <a:p>
            <a:r>
              <a:rPr lang="en-US" sz="1400" dirty="0" smtClean="0"/>
              <a:t>The Admin Module can be reused for projects as well which have many users with different rights. Hence it is reusable.</a:t>
            </a:r>
            <a:endParaRPr lang="en-US" sz="1400" dirty="0"/>
          </a:p>
        </p:txBody>
      </p:sp>
      <p:sp>
        <p:nvSpPr>
          <p:cNvPr id="4" name="Title 3"/>
          <p:cNvSpPr>
            <a:spLocks noGrp="1"/>
          </p:cNvSpPr>
          <p:nvPr>
            <p:ph type="title"/>
          </p:nvPr>
        </p:nvSpPr>
        <p:spPr>
          <a:xfrm>
            <a:off x="1297500" y="393750"/>
            <a:ext cx="7038900" cy="454813"/>
          </a:xfrm>
        </p:spPr>
        <p:txBody>
          <a:bodyPr/>
          <a:lstStyle/>
          <a:p>
            <a:r>
              <a:rPr lang="en-US" dirty="0" smtClean="0"/>
              <a:t>The scope of the project includes the following:</a:t>
            </a:r>
            <a:br>
              <a:rPr lang="en-US" dirty="0" smtClean="0"/>
            </a:b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3600" dirty="0">
                <a:latin typeface="Oswald"/>
                <a:ea typeface="Oswald"/>
                <a:cs typeface="Oswald"/>
                <a:sym typeface="Oswald"/>
              </a:rPr>
              <a:t>                  </a:t>
            </a:r>
            <a:endParaRPr lang="en" sz="4800" dirty="0" smtClean="0">
              <a:latin typeface="Oswald"/>
              <a:ea typeface="Oswald"/>
              <a:cs typeface="Oswald"/>
              <a:sym typeface="Oswald"/>
            </a:endParaRPr>
          </a:p>
          <a:p>
            <a:pPr marL="0" lvl="0" indent="0" algn="l" rtl="0">
              <a:lnSpc>
                <a:spcPct val="100000"/>
              </a:lnSpc>
              <a:spcBef>
                <a:spcPts val="0"/>
              </a:spcBef>
              <a:spcAft>
                <a:spcPts val="0"/>
              </a:spcAft>
              <a:buNone/>
            </a:pPr>
            <a:r>
              <a:rPr lang="en" sz="4800" dirty="0" smtClean="0">
                <a:latin typeface="Oswald"/>
                <a:ea typeface="Oswald"/>
                <a:cs typeface="Oswald"/>
                <a:sym typeface="Oswald"/>
              </a:rPr>
              <a:t>                    Analysis</a:t>
            </a:r>
            <a:endParaRPr sz="3600">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6"/>
          <p:cNvSpPr txBox="1">
            <a:spLocks noGrp="1"/>
          </p:cNvSpPr>
          <p:nvPr>
            <p:ph type="title"/>
          </p:nvPr>
        </p:nvSpPr>
        <p:spPr>
          <a:xfrm>
            <a:off x="1154150" y="393750"/>
            <a:ext cx="7182300" cy="7766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smtClean="0">
                <a:latin typeface="Comfortaa"/>
                <a:ea typeface="Comfortaa"/>
                <a:cs typeface="Comfortaa"/>
                <a:sym typeface="Comfortaa"/>
              </a:rPr>
              <a:t>MySQL database: library</a:t>
            </a:r>
            <a:br>
              <a:rPr lang="en" sz="1800" dirty="0" smtClean="0">
                <a:latin typeface="Comfortaa"/>
                <a:ea typeface="Comfortaa"/>
                <a:cs typeface="Comfortaa"/>
                <a:sym typeface="Comfortaa"/>
              </a:rPr>
            </a:br>
            <a:r>
              <a:rPr lang="en" sz="1800" dirty="0" smtClean="0">
                <a:latin typeface="Comfortaa"/>
                <a:ea typeface="Comfortaa"/>
                <a:cs typeface="Comfortaa"/>
                <a:sym typeface="Comfortaa"/>
              </a:rPr>
              <a:t>Tables:  1. </a:t>
            </a:r>
            <a:r>
              <a:rPr lang="en" sz="1800" dirty="0" smtClean="0">
                <a:latin typeface="Book Antiqua" pitchFamily="18" charset="0"/>
                <a:ea typeface="Comfortaa"/>
                <a:cs typeface="Comfortaa"/>
                <a:sym typeface="Comfortaa"/>
              </a:rPr>
              <a:t>login_details      2.student_details      3.subject_details</a:t>
            </a:r>
            <a:r>
              <a:rPr lang="en" sz="1800" dirty="0" smtClean="0">
                <a:latin typeface="Comfortaa"/>
                <a:ea typeface="Comfortaa"/>
                <a:cs typeface="Comfortaa"/>
                <a:sym typeface="Comfortaa"/>
              </a:rPr>
              <a:t/>
            </a:r>
            <a:br>
              <a:rPr lang="en" sz="1800" dirty="0" smtClean="0">
                <a:latin typeface="Comfortaa"/>
                <a:ea typeface="Comfortaa"/>
                <a:cs typeface="Comfortaa"/>
                <a:sym typeface="Comfortaa"/>
              </a:rPr>
            </a:br>
            <a:endParaRPr sz="1800">
              <a:latin typeface="Comfortaa"/>
              <a:ea typeface="Comfortaa"/>
              <a:cs typeface="Comfortaa"/>
              <a:sym typeface="Comfortaa"/>
            </a:endParaRPr>
          </a:p>
        </p:txBody>
      </p:sp>
      <p:pic>
        <p:nvPicPr>
          <p:cNvPr id="1026" name="Picture 2" descr="C:\Users\Ananya Sarkar\Documents\NetBeansProjects\Student_Management_System\src\Student\icons\database.PNG"/>
          <p:cNvPicPr>
            <a:picLocks noChangeAspect="1" noChangeArrowheads="1"/>
          </p:cNvPicPr>
          <p:nvPr/>
        </p:nvPicPr>
        <p:blipFill>
          <a:blip r:embed="rId3"/>
          <a:srcRect/>
          <a:stretch>
            <a:fillRect/>
          </a:stretch>
        </p:blipFill>
        <p:spPr bwMode="auto">
          <a:xfrm>
            <a:off x="1082643" y="1426616"/>
            <a:ext cx="7358794" cy="3445307"/>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5" name="Google Shape;205;p24"/>
          <p:cNvSpPr txBox="1"/>
          <p:nvPr/>
        </p:nvSpPr>
        <p:spPr>
          <a:xfrm>
            <a:off x="1171425" y="348475"/>
            <a:ext cx="5579400" cy="434251"/>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 sz="1800" dirty="0">
                <a:solidFill>
                  <a:schemeClr val="lt1"/>
                </a:solidFill>
                <a:latin typeface="Comfortaa"/>
                <a:ea typeface="Comfortaa"/>
                <a:cs typeface="Comfortaa"/>
                <a:sym typeface="Comfortaa"/>
              </a:rPr>
              <a:t> </a:t>
            </a:r>
            <a:r>
              <a:rPr lang="en" sz="1800" dirty="0" smtClean="0">
                <a:solidFill>
                  <a:schemeClr val="lt1"/>
                </a:solidFill>
                <a:latin typeface="Comfortaa"/>
                <a:ea typeface="Comfortaa"/>
                <a:cs typeface="Comfortaa"/>
                <a:sym typeface="Comfortaa"/>
              </a:rPr>
              <a:t>GUI Presentation:</a:t>
            </a:r>
          </a:p>
          <a:p>
            <a:pPr marL="0" lvl="0" indent="0" algn="l" rtl="0">
              <a:lnSpc>
                <a:spcPct val="115000"/>
              </a:lnSpc>
              <a:spcBef>
                <a:spcPts val="0"/>
              </a:spcBef>
              <a:spcAft>
                <a:spcPts val="1600"/>
              </a:spcAft>
              <a:buClr>
                <a:srgbClr val="000000"/>
              </a:buClr>
              <a:buSzPts val="1100"/>
              <a:buFont typeface="Arial"/>
              <a:buNone/>
            </a:pPr>
            <a:endParaRPr/>
          </a:p>
        </p:txBody>
      </p:sp>
      <p:sp>
        <p:nvSpPr>
          <p:cNvPr id="206" name="Google Shape;206;p24"/>
          <p:cNvSpPr txBox="1"/>
          <p:nvPr/>
        </p:nvSpPr>
        <p:spPr>
          <a:xfrm>
            <a:off x="117867" y="1477671"/>
            <a:ext cx="2793583" cy="345277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pPr>
            <a:r>
              <a:rPr lang="en-IN" sz="1800" dirty="0" smtClean="0">
                <a:solidFill>
                  <a:srgbClr val="FFFFFF"/>
                </a:solidFill>
                <a:latin typeface="Californian FB" pitchFamily="18" charset="0"/>
                <a:ea typeface="MS Mincho" pitchFamily="49" charset="-128"/>
                <a:cs typeface="Oswald"/>
                <a:sym typeface="Oswald"/>
              </a:rPr>
              <a:t>Language used: Core JAVA</a:t>
            </a:r>
          </a:p>
          <a:p>
            <a:pPr marL="0" lvl="0" indent="0" algn="l" rtl="0">
              <a:spcBef>
                <a:spcPts val="0"/>
              </a:spcBef>
              <a:spcAft>
                <a:spcPts val="0"/>
              </a:spcAft>
              <a:buNone/>
            </a:pPr>
            <a:r>
              <a:rPr lang="en-IN" sz="1800" dirty="0" smtClean="0">
                <a:solidFill>
                  <a:srgbClr val="FFFFFF"/>
                </a:solidFill>
                <a:latin typeface="Californian FB" pitchFamily="18" charset="0"/>
                <a:ea typeface="MS Mincho" pitchFamily="49" charset="-128"/>
                <a:cs typeface="Oswald"/>
                <a:sym typeface="Oswald"/>
              </a:rPr>
              <a:t>Concept used: Swing</a:t>
            </a:r>
          </a:p>
          <a:p>
            <a:pPr marL="0" lvl="0" indent="0" algn="l" rtl="0">
              <a:spcBef>
                <a:spcPts val="0"/>
              </a:spcBef>
              <a:spcAft>
                <a:spcPts val="0"/>
              </a:spcAft>
              <a:buNone/>
            </a:pPr>
            <a:r>
              <a:rPr lang="en-IN" sz="1800" dirty="0" smtClean="0">
                <a:solidFill>
                  <a:srgbClr val="FFFF00"/>
                </a:solidFill>
                <a:latin typeface="Californian FB" pitchFamily="18" charset="0"/>
                <a:ea typeface="MS Mincho" pitchFamily="49" charset="-128"/>
                <a:cs typeface="Oswald"/>
                <a:sym typeface="Oswald"/>
              </a:rPr>
              <a:t>Without Drag and Drop</a:t>
            </a:r>
          </a:p>
          <a:p>
            <a:pPr marL="0" lvl="0" indent="0" algn="l" rtl="0">
              <a:spcBef>
                <a:spcPts val="0"/>
              </a:spcBef>
              <a:spcAft>
                <a:spcPts val="0"/>
              </a:spcAft>
              <a:buNone/>
            </a:pPr>
            <a:endParaRPr lang="en-IN" sz="1800" dirty="0" smtClean="0">
              <a:solidFill>
                <a:srgbClr val="FFFF00"/>
              </a:solidFill>
              <a:latin typeface="Californian FB" pitchFamily="18" charset="0"/>
              <a:ea typeface="MS Mincho" pitchFamily="49" charset="-128"/>
              <a:cs typeface="Oswald"/>
              <a:sym typeface="Oswald"/>
            </a:endParaRPr>
          </a:p>
          <a:p>
            <a:pPr marL="0" lvl="0" indent="0" algn="l" rtl="0">
              <a:spcBef>
                <a:spcPts val="0"/>
              </a:spcBef>
              <a:spcAft>
                <a:spcPts val="0"/>
              </a:spcAft>
              <a:buNone/>
            </a:pPr>
            <a:r>
              <a:rPr lang="en-IN" sz="1800" dirty="0" smtClean="0">
                <a:solidFill>
                  <a:schemeClr val="bg1"/>
                </a:solidFill>
                <a:latin typeface="Californian FB" pitchFamily="18" charset="0"/>
                <a:ea typeface="MS Mincho" pitchFamily="49" charset="-128"/>
                <a:cs typeface="Oswald"/>
                <a:sym typeface="Oswald"/>
              </a:rPr>
              <a:t>Total classes: 11</a:t>
            </a:r>
          </a:p>
          <a:p>
            <a:pPr marL="0" lvl="0" indent="0" algn="l" rtl="0">
              <a:spcBef>
                <a:spcPts val="0"/>
              </a:spcBef>
              <a:spcAft>
                <a:spcPts val="0"/>
              </a:spcAft>
              <a:buNone/>
            </a:pPr>
            <a:r>
              <a:rPr lang="en-IN" sz="1800" dirty="0" smtClean="0">
                <a:solidFill>
                  <a:schemeClr val="bg1"/>
                </a:solidFill>
                <a:latin typeface="Californian FB" pitchFamily="18" charset="0"/>
                <a:ea typeface="MS Mincho" pitchFamily="49" charset="-128"/>
                <a:cs typeface="Oswald"/>
                <a:sym typeface="Oswald"/>
              </a:rPr>
              <a:t>Main Class: </a:t>
            </a:r>
            <a:r>
              <a:rPr lang="en-IN" sz="1800" dirty="0" smtClean="0">
                <a:solidFill>
                  <a:srgbClr val="FFFF00"/>
                </a:solidFill>
                <a:latin typeface="Californian FB" pitchFamily="18" charset="0"/>
                <a:ea typeface="MS Mincho" pitchFamily="49" charset="-128"/>
                <a:cs typeface="Oswald"/>
                <a:sym typeface="Oswald"/>
              </a:rPr>
              <a:t>Front_Page</a:t>
            </a:r>
          </a:p>
          <a:p>
            <a:pPr marL="0" lvl="0" indent="0" algn="l" rtl="0">
              <a:spcBef>
                <a:spcPts val="0"/>
              </a:spcBef>
              <a:spcAft>
                <a:spcPts val="0"/>
              </a:spcAft>
              <a:buNone/>
            </a:pPr>
            <a:endParaRPr lang="en-IN" sz="1800" dirty="0" smtClean="0">
              <a:solidFill>
                <a:srgbClr val="FFFF00"/>
              </a:solidFill>
              <a:latin typeface="Californian FB" pitchFamily="18" charset="0"/>
              <a:ea typeface="MS Mincho" pitchFamily="49" charset="-128"/>
              <a:cs typeface="Oswald"/>
              <a:sym typeface="Oswald"/>
            </a:endParaRPr>
          </a:p>
          <a:p>
            <a:pPr marL="0" lvl="0" indent="0" algn="l" rtl="0">
              <a:spcBef>
                <a:spcPts val="0"/>
              </a:spcBef>
              <a:spcAft>
                <a:spcPts val="0"/>
              </a:spcAft>
              <a:buNone/>
            </a:pPr>
            <a:r>
              <a:rPr lang="en-IN" sz="1800" b="1" dirty="0" smtClean="0">
                <a:solidFill>
                  <a:schemeClr val="bg1"/>
                </a:solidFill>
                <a:latin typeface="Californian FB" pitchFamily="18" charset="0"/>
                <a:ea typeface="MS Mincho" pitchFamily="49" charset="-128"/>
                <a:cs typeface="Oswald"/>
                <a:sym typeface="Oswald"/>
              </a:rPr>
              <a:t>By clicking on the button “CLICK HERE TO CONTINUE”the user can go to the </a:t>
            </a:r>
            <a:r>
              <a:rPr lang="en-IN" sz="1800" b="1" dirty="0" smtClean="0">
                <a:solidFill>
                  <a:srgbClr val="FFFF00"/>
                </a:solidFill>
                <a:latin typeface="Californian FB" pitchFamily="18" charset="0"/>
                <a:ea typeface="MS Mincho" pitchFamily="49" charset="-128"/>
                <a:cs typeface="Oswald"/>
                <a:sym typeface="Oswald"/>
              </a:rPr>
              <a:t>login page</a:t>
            </a:r>
            <a:r>
              <a:rPr lang="en-IN" sz="1800" b="1" dirty="0" smtClean="0">
                <a:solidFill>
                  <a:schemeClr val="bg1"/>
                </a:solidFill>
                <a:latin typeface="Californian FB" pitchFamily="18" charset="0"/>
                <a:ea typeface="MS Mincho" pitchFamily="49" charset="-128"/>
                <a:cs typeface="Oswald"/>
                <a:sym typeface="Oswald"/>
              </a:rPr>
              <a:t>.</a:t>
            </a:r>
          </a:p>
          <a:p>
            <a:pPr marL="0" lvl="0" indent="0" algn="l" rtl="0">
              <a:spcBef>
                <a:spcPts val="0"/>
              </a:spcBef>
              <a:spcAft>
                <a:spcPts val="0"/>
              </a:spcAft>
              <a:buNone/>
            </a:pPr>
            <a:endParaRPr lang="en-IN" sz="1800" dirty="0" smtClean="0">
              <a:solidFill>
                <a:srgbClr val="FFFF00"/>
              </a:solidFill>
              <a:latin typeface="MS Mincho" pitchFamily="49" charset="-128"/>
              <a:ea typeface="MS Mincho" pitchFamily="49" charset="-128"/>
              <a:cs typeface="Oswald"/>
              <a:sym typeface="Oswald"/>
            </a:endParaRPr>
          </a:p>
          <a:p>
            <a:pPr marL="0" lvl="0" indent="0" algn="l" rtl="0">
              <a:spcBef>
                <a:spcPts val="0"/>
              </a:spcBef>
              <a:spcAft>
                <a:spcPts val="0"/>
              </a:spcAft>
              <a:buNone/>
            </a:pPr>
            <a:endParaRPr lang="en-IN" sz="1800" dirty="0" smtClean="0">
              <a:solidFill>
                <a:srgbClr val="FFFF00"/>
              </a:solidFill>
              <a:latin typeface="MS Mincho" pitchFamily="49" charset="-128"/>
              <a:ea typeface="MS Mincho" pitchFamily="49" charset="-128"/>
              <a:cs typeface="Oswald"/>
              <a:sym typeface="Oswald"/>
            </a:endParaRPr>
          </a:p>
          <a:p>
            <a:pPr marL="0" lvl="0" indent="0" algn="l" rtl="0">
              <a:spcBef>
                <a:spcPts val="0"/>
              </a:spcBef>
              <a:spcAft>
                <a:spcPts val="0"/>
              </a:spcAft>
              <a:buNone/>
            </a:pPr>
            <a:endParaRPr lang="en-IN" sz="1800" dirty="0" smtClean="0">
              <a:solidFill>
                <a:srgbClr val="FFFF00"/>
              </a:solidFill>
              <a:latin typeface="MS Mincho" pitchFamily="49" charset="-128"/>
              <a:ea typeface="MS Mincho" pitchFamily="49" charset="-128"/>
              <a:cs typeface="Oswald"/>
              <a:sym typeface="Oswald"/>
            </a:endParaRPr>
          </a:p>
          <a:p>
            <a:pPr marL="0" lvl="0" indent="0" algn="l" rtl="0">
              <a:spcBef>
                <a:spcPts val="0"/>
              </a:spcBef>
              <a:spcAft>
                <a:spcPts val="0"/>
              </a:spcAft>
              <a:buNone/>
            </a:pPr>
            <a:endParaRPr lang="en-IN" sz="1800" dirty="0" smtClean="0">
              <a:solidFill>
                <a:srgbClr val="FFFF00"/>
              </a:solidFill>
              <a:latin typeface="MS Mincho" pitchFamily="49" charset="-128"/>
              <a:ea typeface="MS Mincho" pitchFamily="49" charset="-128"/>
              <a:cs typeface="Oswald"/>
              <a:sym typeface="Oswald"/>
            </a:endParaRPr>
          </a:p>
          <a:p>
            <a:pPr marL="0" lvl="0" indent="0" algn="l" rtl="0">
              <a:spcBef>
                <a:spcPts val="0"/>
              </a:spcBef>
              <a:spcAft>
                <a:spcPts val="0"/>
              </a:spcAft>
              <a:buNone/>
            </a:pPr>
            <a:endParaRPr lang="en-IN" sz="1800" dirty="0" smtClean="0">
              <a:solidFill>
                <a:srgbClr val="FFFF00"/>
              </a:solidFill>
              <a:latin typeface="MS Mincho" pitchFamily="49" charset="-128"/>
              <a:ea typeface="MS Mincho" pitchFamily="49" charset="-128"/>
              <a:cs typeface="Oswald"/>
              <a:sym typeface="Oswald"/>
            </a:endParaRPr>
          </a:p>
          <a:p>
            <a:pPr marL="0" lvl="0" indent="0" algn="l" rtl="0">
              <a:spcBef>
                <a:spcPts val="0"/>
              </a:spcBef>
              <a:spcAft>
                <a:spcPts val="0"/>
              </a:spcAft>
              <a:buNone/>
            </a:pPr>
            <a:endParaRPr lang="en-IN" sz="1800" dirty="0" smtClean="0">
              <a:solidFill>
                <a:schemeClr val="bg1"/>
              </a:solidFill>
              <a:latin typeface="MS Mincho" pitchFamily="49" charset="-128"/>
              <a:ea typeface="MS Mincho" pitchFamily="49" charset="-128"/>
              <a:cs typeface="Oswald"/>
              <a:sym typeface="Oswald"/>
            </a:endParaRPr>
          </a:p>
        </p:txBody>
      </p:sp>
      <p:pic>
        <p:nvPicPr>
          <p:cNvPr id="3074" name="Picture 2" descr="C:\Users\Ananya Sarkar\Documents\NetBeansProjects\Student_Management_System\src\Student\icons\st.PNG"/>
          <p:cNvPicPr>
            <a:picLocks noChangeAspect="1" noChangeArrowheads="1"/>
          </p:cNvPicPr>
          <p:nvPr/>
        </p:nvPicPr>
        <p:blipFill>
          <a:blip r:embed="rId3"/>
          <a:srcRect/>
          <a:stretch>
            <a:fillRect/>
          </a:stretch>
        </p:blipFill>
        <p:spPr bwMode="auto">
          <a:xfrm>
            <a:off x="2904140" y="952710"/>
            <a:ext cx="6020410" cy="3668877"/>
          </a:xfrm>
          <a:prstGeom prst="rect">
            <a:avLst/>
          </a:prstGeom>
          <a:noFill/>
        </p:spPr>
      </p:pic>
      <p:sp>
        <p:nvSpPr>
          <p:cNvPr id="7" name="TextBox 6"/>
          <p:cNvSpPr txBox="1"/>
          <p:nvPr/>
        </p:nvSpPr>
        <p:spPr>
          <a:xfrm>
            <a:off x="5501030" y="4667097"/>
            <a:ext cx="1104596" cy="307777"/>
          </a:xfrm>
          <a:prstGeom prst="rect">
            <a:avLst/>
          </a:prstGeom>
          <a:noFill/>
        </p:spPr>
        <p:txBody>
          <a:bodyPr wrap="square" rtlCol="0">
            <a:spAutoFit/>
          </a:bodyPr>
          <a:lstStyle/>
          <a:p>
            <a:r>
              <a:rPr lang="en-IN" dirty="0" smtClean="0">
                <a:solidFill>
                  <a:schemeClr val="bg1"/>
                </a:solidFill>
                <a:latin typeface="Californian FB" pitchFamily="18" charset="0"/>
              </a:rPr>
              <a:t>Front_Page</a:t>
            </a:r>
            <a:endParaRPr lang="en-US" dirty="0">
              <a:solidFill>
                <a:schemeClr val="bg1"/>
              </a:solidFill>
              <a:latin typeface="Californian FB" pitchFamily="18"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3"/>
          <p:cNvSpPr txBox="1">
            <a:spLocks noGrp="1"/>
          </p:cNvSpPr>
          <p:nvPr>
            <p:ph type="body" idx="1"/>
          </p:nvPr>
        </p:nvSpPr>
        <p:spPr>
          <a:xfrm>
            <a:off x="1053389" y="193357"/>
            <a:ext cx="4399111" cy="47882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dirty="0" smtClean="0">
                <a:latin typeface="Californian FB" pitchFamily="18" charset="0"/>
                <a:ea typeface="Oswald"/>
                <a:cs typeface="Oswald"/>
                <a:sym typeface="Oswald"/>
              </a:rPr>
              <a:t>In the user_login table of library database </a:t>
            </a:r>
            <a:r>
              <a:rPr lang="en-IN" sz="1800" dirty="0" smtClean="0">
                <a:solidFill>
                  <a:srgbClr val="FFFF00"/>
                </a:solidFill>
                <a:latin typeface="Californian FB" pitchFamily="18" charset="0"/>
                <a:ea typeface="Oswald"/>
                <a:cs typeface="Oswald"/>
                <a:sym typeface="Oswald"/>
              </a:rPr>
              <a:t>‘</a:t>
            </a:r>
            <a:r>
              <a:rPr lang="en-IN" sz="1800" b="1" dirty="0" smtClean="0">
                <a:solidFill>
                  <a:srgbClr val="FFFF00"/>
                </a:solidFill>
                <a:latin typeface="Californian FB" pitchFamily="18" charset="0"/>
                <a:ea typeface="Oswald"/>
                <a:cs typeface="Oswald"/>
                <a:sym typeface="Oswald"/>
              </a:rPr>
              <a:t>Admin’</a:t>
            </a:r>
            <a:r>
              <a:rPr lang="en-IN" sz="1800" dirty="0" smtClean="0">
                <a:solidFill>
                  <a:srgbClr val="FFFF00"/>
                </a:solidFill>
                <a:latin typeface="Californian FB" pitchFamily="18" charset="0"/>
                <a:ea typeface="Oswald"/>
                <a:cs typeface="Oswald"/>
                <a:sym typeface="Oswald"/>
              </a:rPr>
              <a:t> </a:t>
            </a:r>
            <a:r>
              <a:rPr lang="en-IN" sz="1800" dirty="0" smtClean="0">
                <a:solidFill>
                  <a:schemeClr val="bg1"/>
                </a:solidFill>
                <a:latin typeface="Californian FB" pitchFamily="18" charset="0"/>
                <a:ea typeface="Oswald"/>
                <a:cs typeface="Oswald"/>
                <a:sym typeface="Oswald"/>
              </a:rPr>
              <a:t>is</a:t>
            </a:r>
            <a:r>
              <a:rPr lang="en-IN" sz="1800" dirty="0" smtClean="0">
                <a:latin typeface="Californian FB" pitchFamily="18" charset="0"/>
                <a:ea typeface="Oswald"/>
                <a:cs typeface="Oswald"/>
                <a:sym typeface="Oswald"/>
              </a:rPr>
              <a:t> taken in Username field and </a:t>
            </a:r>
            <a:r>
              <a:rPr lang="en-IN" sz="1800" dirty="0" smtClean="0">
                <a:solidFill>
                  <a:srgbClr val="FFFF00"/>
                </a:solidFill>
                <a:latin typeface="Californian FB" pitchFamily="18" charset="0"/>
                <a:ea typeface="Oswald"/>
                <a:cs typeface="Oswald"/>
                <a:sym typeface="Oswald"/>
              </a:rPr>
              <a:t>‘</a:t>
            </a:r>
            <a:r>
              <a:rPr lang="en-IN" sz="1800" b="1" dirty="0" smtClean="0">
                <a:solidFill>
                  <a:srgbClr val="FFFF00"/>
                </a:solidFill>
                <a:latin typeface="Californian FB" pitchFamily="18" charset="0"/>
                <a:ea typeface="Oswald"/>
                <a:cs typeface="Oswald"/>
                <a:sym typeface="Oswald"/>
              </a:rPr>
              <a:t>1234’</a:t>
            </a:r>
            <a:r>
              <a:rPr lang="en-IN" sz="1800" dirty="0" smtClean="0">
                <a:latin typeface="Californian FB" pitchFamily="18" charset="0"/>
                <a:ea typeface="Oswald"/>
                <a:cs typeface="Oswald"/>
                <a:sym typeface="Oswald"/>
              </a:rPr>
              <a:t> is taken in Password field. By entering this information in the Login_Page user can login and go to the next page.</a:t>
            </a:r>
          </a:p>
          <a:p>
            <a:pPr marL="0" lvl="0" indent="0" algn="l" rtl="0">
              <a:spcBef>
                <a:spcPts val="0"/>
              </a:spcBef>
              <a:spcAft>
                <a:spcPts val="0"/>
              </a:spcAft>
              <a:buNone/>
            </a:pPr>
            <a:endParaRPr lang="en-IN" sz="1800" dirty="0" smtClean="0">
              <a:latin typeface="Californian FB" pitchFamily="18" charset="0"/>
              <a:ea typeface="Oswald"/>
              <a:cs typeface="Oswald"/>
              <a:sym typeface="Oswald"/>
            </a:endParaRPr>
          </a:p>
          <a:p>
            <a:pPr marL="0" lvl="0" indent="0" algn="l" rtl="0">
              <a:spcBef>
                <a:spcPts val="0"/>
              </a:spcBef>
              <a:spcAft>
                <a:spcPts val="0"/>
              </a:spcAft>
              <a:buNone/>
            </a:pPr>
            <a:r>
              <a:rPr lang="en-IN" sz="1800" dirty="0" smtClean="0">
                <a:latin typeface="Californian FB" pitchFamily="18" charset="0"/>
                <a:ea typeface="Oswald"/>
                <a:cs typeface="Oswald"/>
                <a:sym typeface="Oswald"/>
              </a:rPr>
              <a:t>In the next page, there are four buttons to know about students’ details.</a:t>
            </a:r>
          </a:p>
          <a:p>
            <a:pPr marL="0" indent="0"/>
            <a:r>
              <a:rPr lang="en-IN" sz="1800" dirty="0" smtClean="0">
                <a:latin typeface="Californian FB" pitchFamily="18" charset="0"/>
                <a:ea typeface="Oswald"/>
                <a:cs typeface="Oswald"/>
                <a:sym typeface="Oswald"/>
              </a:rPr>
              <a:t> Add: To add students in the database</a:t>
            </a:r>
          </a:p>
          <a:p>
            <a:pPr marL="0" indent="0"/>
            <a:r>
              <a:rPr lang="en-IN" sz="1800" dirty="0" smtClean="0">
                <a:latin typeface="Californian FB" pitchFamily="18" charset="0"/>
                <a:ea typeface="Oswald"/>
                <a:cs typeface="Oswald"/>
                <a:sym typeface="Oswald"/>
              </a:rPr>
              <a:t>View: To view any student’s result and print it.</a:t>
            </a:r>
          </a:p>
          <a:p>
            <a:pPr marL="0" indent="0"/>
            <a:r>
              <a:rPr lang="en-IN" sz="1800" dirty="0" smtClean="0">
                <a:latin typeface="Californian FB" pitchFamily="18" charset="0"/>
                <a:ea typeface="Oswald"/>
                <a:cs typeface="Oswald"/>
                <a:sym typeface="Oswald"/>
              </a:rPr>
              <a:t>Remove: To remove any student and the details from the database.</a:t>
            </a:r>
          </a:p>
          <a:p>
            <a:pPr marL="0" indent="0"/>
            <a:r>
              <a:rPr lang="en-IN" sz="1800" dirty="0" smtClean="0">
                <a:latin typeface="Californian FB" pitchFamily="18" charset="0"/>
                <a:ea typeface="Oswald"/>
                <a:cs typeface="Oswald"/>
                <a:sym typeface="Oswald"/>
              </a:rPr>
              <a:t>Update: To update any information of student. </a:t>
            </a:r>
          </a:p>
          <a:p>
            <a:pPr marL="0" lvl="0" indent="0" algn="l" rtl="0">
              <a:spcBef>
                <a:spcPts val="0"/>
              </a:spcBef>
              <a:spcAft>
                <a:spcPts val="0"/>
              </a:spcAft>
              <a:buNone/>
            </a:pPr>
            <a:endParaRPr lang="en-IN" sz="1800" dirty="0" smtClean="0">
              <a:latin typeface="Californian FB" pitchFamily="18" charset="0"/>
              <a:ea typeface="Oswald"/>
              <a:cs typeface="Oswald"/>
              <a:sym typeface="Oswald"/>
            </a:endParaRPr>
          </a:p>
          <a:p>
            <a:pPr marL="0" lvl="0" indent="0" algn="l" rtl="0">
              <a:spcBef>
                <a:spcPts val="0"/>
              </a:spcBef>
              <a:spcAft>
                <a:spcPts val="0"/>
              </a:spcAft>
              <a:buNone/>
            </a:pPr>
            <a:endParaRPr sz="1800">
              <a:latin typeface="Californian FB" pitchFamily="18" charset="0"/>
              <a:ea typeface="Oswald"/>
              <a:cs typeface="Oswald"/>
              <a:sym typeface="Oswald"/>
            </a:endParaRPr>
          </a:p>
        </p:txBody>
      </p:sp>
      <p:sp>
        <p:nvSpPr>
          <p:cNvPr id="198" name="Google Shape;198;p23"/>
          <p:cNvSpPr txBox="1"/>
          <p:nvPr/>
        </p:nvSpPr>
        <p:spPr>
          <a:xfrm>
            <a:off x="6795822" y="2106776"/>
            <a:ext cx="1282310" cy="32187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FFFFFF"/>
                </a:solidFill>
                <a:latin typeface="Comfortaa"/>
                <a:ea typeface="Comfortaa"/>
                <a:cs typeface="Comfortaa"/>
                <a:sym typeface="Comfortaa"/>
              </a:rPr>
              <a:t> </a:t>
            </a:r>
            <a:r>
              <a:rPr lang="en" sz="1200" dirty="0" smtClean="0">
                <a:solidFill>
                  <a:srgbClr val="FFFFFF"/>
                </a:solidFill>
                <a:latin typeface="Book Antiqua" pitchFamily="18" charset="0"/>
                <a:ea typeface="Comfortaa"/>
                <a:cs typeface="Comfortaa"/>
                <a:sym typeface="Comfortaa"/>
              </a:rPr>
              <a:t>Login_Page</a:t>
            </a:r>
            <a:endParaRPr sz="1200">
              <a:solidFill>
                <a:srgbClr val="FFFFFF"/>
              </a:solidFill>
              <a:latin typeface="Book Antiqua" pitchFamily="18" charset="0"/>
              <a:ea typeface="Comfortaa"/>
              <a:cs typeface="Comfortaa"/>
              <a:sym typeface="Comfortaa"/>
            </a:endParaRPr>
          </a:p>
        </p:txBody>
      </p:sp>
      <p:sp>
        <p:nvSpPr>
          <p:cNvPr id="199" name="Google Shape;199;p23"/>
          <p:cNvSpPr txBox="1"/>
          <p:nvPr/>
        </p:nvSpPr>
        <p:spPr>
          <a:xfrm>
            <a:off x="6806525" y="4822550"/>
            <a:ext cx="1104900" cy="29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FFFFFF"/>
                </a:solidFill>
                <a:latin typeface="Comfortaa"/>
                <a:ea typeface="Comfortaa"/>
                <a:cs typeface="Comfortaa"/>
                <a:sym typeface="Comfortaa"/>
              </a:rPr>
              <a:t>    </a:t>
            </a:r>
            <a:endParaRPr sz="1200">
              <a:solidFill>
                <a:srgbClr val="FFFFFF"/>
              </a:solidFill>
              <a:latin typeface="Comfortaa"/>
              <a:ea typeface="Comfortaa"/>
              <a:cs typeface="Comfortaa"/>
              <a:sym typeface="Comfortaa"/>
            </a:endParaRPr>
          </a:p>
        </p:txBody>
      </p:sp>
      <p:pic>
        <p:nvPicPr>
          <p:cNvPr id="4098" name="Picture 2" descr="C:\Users\Ananya Sarkar\Documents\NetBeansProjects\Student_Management_System\src\Student\icons\log.PNG"/>
          <p:cNvPicPr>
            <a:picLocks noChangeAspect="1" noChangeArrowheads="1"/>
          </p:cNvPicPr>
          <p:nvPr/>
        </p:nvPicPr>
        <p:blipFill>
          <a:blip r:embed="rId3"/>
          <a:srcRect/>
          <a:stretch>
            <a:fillRect/>
          </a:stretch>
        </p:blipFill>
        <p:spPr bwMode="auto">
          <a:xfrm>
            <a:off x="5622905" y="192585"/>
            <a:ext cx="3396738" cy="1877618"/>
          </a:xfrm>
          <a:prstGeom prst="rect">
            <a:avLst/>
          </a:prstGeom>
          <a:noFill/>
        </p:spPr>
      </p:pic>
      <p:pic>
        <p:nvPicPr>
          <p:cNvPr id="4099" name="Picture 3" descr="C:\Users\Ananya Sarkar\Documents\NetBeansProjects\Student_Management_System\src\Student\icons\stdt.PNG"/>
          <p:cNvPicPr>
            <a:picLocks noChangeAspect="1" noChangeArrowheads="1"/>
          </p:cNvPicPr>
          <p:nvPr/>
        </p:nvPicPr>
        <p:blipFill>
          <a:blip r:embed="rId4"/>
          <a:srcRect/>
          <a:stretch>
            <a:fillRect/>
          </a:stretch>
        </p:blipFill>
        <p:spPr bwMode="auto">
          <a:xfrm>
            <a:off x="5654650" y="2509115"/>
            <a:ext cx="3357676" cy="2352882"/>
          </a:xfrm>
          <a:prstGeom prst="rect">
            <a:avLst/>
          </a:prstGeom>
          <a:noFill/>
        </p:spPr>
      </p:pic>
      <p:sp>
        <p:nvSpPr>
          <p:cNvPr id="12" name="Rectangle 11"/>
          <p:cNvSpPr/>
          <p:nvPr/>
        </p:nvSpPr>
        <p:spPr>
          <a:xfrm>
            <a:off x="7027462" y="4835723"/>
            <a:ext cx="763351" cy="307777"/>
          </a:xfrm>
          <a:prstGeom prst="rect">
            <a:avLst/>
          </a:prstGeom>
        </p:spPr>
        <p:txBody>
          <a:bodyPr wrap="none">
            <a:spAutoFit/>
          </a:bodyPr>
          <a:lstStyle/>
          <a:p>
            <a:pPr lvl="0"/>
            <a:r>
              <a:rPr lang="en-US" dirty="0" smtClean="0">
                <a:solidFill>
                  <a:srgbClr val="FFFFFF"/>
                </a:solidFill>
                <a:latin typeface="Comfortaa"/>
                <a:ea typeface="Comfortaa"/>
                <a:cs typeface="Comfortaa"/>
                <a:sym typeface="Comfortaa"/>
              </a:rPr>
              <a:t> </a:t>
            </a:r>
            <a:r>
              <a:rPr lang="en-US" dirty="0" smtClean="0">
                <a:solidFill>
                  <a:srgbClr val="FFFFFF"/>
                </a:solidFill>
                <a:latin typeface="Book Antiqua" pitchFamily="18" charset="0"/>
                <a:ea typeface="Comfortaa"/>
                <a:cs typeface="Comfortaa"/>
                <a:sym typeface="Comfortaa"/>
              </a:rPr>
              <a:t>details</a:t>
            </a:r>
            <a:endParaRPr lang="en-US" dirty="0">
              <a:solidFill>
                <a:srgbClr val="FFFFFF"/>
              </a:solidFill>
              <a:latin typeface="Book Antiqua" pitchFamily="18" charset="0"/>
              <a:ea typeface="Comfortaa"/>
              <a:cs typeface="Comfortaa"/>
              <a:sym typeface="Comfortaa"/>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title"/>
          </p:nvPr>
        </p:nvSpPr>
        <p:spPr>
          <a:xfrm>
            <a:off x="1166700" y="393749"/>
            <a:ext cx="7169700" cy="4036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dirty="0" smtClean="0">
                <a:latin typeface="Comfortaa"/>
                <a:ea typeface="Comfortaa"/>
                <a:cs typeface="Comfortaa"/>
                <a:sym typeface="Comfortaa"/>
              </a:rPr>
              <a:t>1. Clicking on Add button on details page:</a:t>
            </a:r>
            <a:endParaRPr sz="1800">
              <a:latin typeface="Comfortaa"/>
              <a:ea typeface="Comfortaa"/>
              <a:cs typeface="Comfortaa"/>
              <a:sym typeface="Comfortaa"/>
            </a:endParaRPr>
          </a:p>
        </p:txBody>
      </p:sp>
      <p:pic>
        <p:nvPicPr>
          <p:cNvPr id="5122" name="Picture 2" descr="C:\Users\Ananya Sarkar\Documents\NetBeansProjects\Student_Management_System\src\Student\icons\add1.PNG"/>
          <p:cNvPicPr>
            <a:picLocks noChangeAspect="1" noChangeArrowheads="1"/>
          </p:cNvPicPr>
          <p:nvPr/>
        </p:nvPicPr>
        <p:blipFill>
          <a:blip r:embed="rId3"/>
          <a:srcRect/>
          <a:stretch>
            <a:fillRect/>
          </a:stretch>
        </p:blipFill>
        <p:spPr bwMode="auto">
          <a:xfrm>
            <a:off x="1199693" y="996450"/>
            <a:ext cx="3591503" cy="2748931"/>
          </a:xfrm>
          <a:prstGeom prst="rect">
            <a:avLst/>
          </a:prstGeom>
          <a:noFill/>
        </p:spPr>
      </p:pic>
      <p:pic>
        <p:nvPicPr>
          <p:cNvPr id="5123" name="Picture 3" descr="C:\Users\Ananya Sarkar\Documents\NetBeansProjects\Student_Management_System\src\Student\icons\add3.PNG"/>
          <p:cNvPicPr>
            <a:picLocks noChangeAspect="1" noChangeArrowheads="1"/>
          </p:cNvPicPr>
          <p:nvPr/>
        </p:nvPicPr>
        <p:blipFill>
          <a:blip r:embed="rId4"/>
          <a:srcRect/>
          <a:stretch>
            <a:fillRect/>
          </a:stretch>
        </p:blipFill>
        <p:spPr bwMode="auto">
          <a:xfrm>
            <a:off x="5164532" y="984358"/>
            <a:ext cx="3730434" cy="2746392"/>
          </a:xfrm>
          <a:prstGeom prst="rect">
            <a:avLst/>
          </a:prstGeom>
          <a:noFill/>
        </p:spPr>
      </p:pic>
      <p:sp>
        <p:nvSpPr>
          <p:cNvPr id="17" name="TextBox 16"/>
          <p:cNvSpPr txBox="1"/>
          <p:nvPr/>
        </p:nvSpPr>
        <p:spPr>
          <a:xfrm>
            <a:off x="1484986" y="3789274"/>
            <a:ext cx="3101644" cy="523220"/>
          </a:xfrm>
          <a:prstGeom prst="rect">
            <a:avLst/>
          </a:prstGeom>
          <a:noFill/>
        </p:spPr>
        <p:txBody>
          <a:bodyPr wrap="square" rtlCol="0">
            <a:spAutoFit/>
          </a:bodyPr>
          <a:lstStyle/>
          <a:p>
            <a:r>
              <a:rPr lang="en-IN" dirty="0" smtClean="0">
                <a:solidFill>
                  <a:schemeClr val="bg1"/>
                </a:solidFill>
                <a:latin typeface="Book Antiqua" pitchFamily="18" charset="0"/>
              </a:rPr>
              <a:t>Blank Add_Student Page</a:t>
            </a:r>
          </a:p>
          <a:p>
            <a:r>
              <a:rPr lang="en-IN" dirty="0" smtClean="0">
                <a:solidFill>
                  <a:schemeClr val="bg1"/>
                </a:solidFill>
                <a:latin typeface="Book Antiqua" pitchFamily="18" charset="0"/>
              </a:rPr>
              <a:t>(for adding new Student Details)</a:t>
            </a:r>
            <a:endParaRPr lang="en-US" dirty="0">
              <a:solidFill>
                <a:schemeClr val="bg1"/>
              </a:solidFill>
              <a:latin typeface="Book Antiqua" pitchFamily="18" charset="0"/>
            </a:endParaRPr>
          </a:p>
        </p:txBody>
      </p:sp>
      <p:sp>
        <p:nvSpPr>
          <p:cNvPr id="18" name="TextBox 17"/>
          <p:cNvSpPr txBox="1"/>
          <p:nvPr/>
        </p:nvSpPr>
        <p:spPr>
          <a:xfrm>
            <a:off x="5281574" y="3818534"/>
            <a:ext cx="3262579" cy="1169551"/>
          </a:xfrm>
          <a:prstGeom prst="rect">
            <a:avLst/>
          </a:prstGeom>
          <a:noFill/>
        </p:spPr>
        <p:txBody>
          <a:bodyPr wrap="square" rtlCol="0">
            <a:spAutoFit/>
          </a:bodyPr>
          <a:lstStyle/>
          <a:p>
            <a:r>
              <a:rPr lang="en-IN" dirty="0" smtClean="0">
                <a:solidFill>
                  <a:schemeClr val="bg1"/>
                </a:solidFill>
                <a:latin typeface="Book Antiqua" pitchFamily="18" charset="0"/>
              </a:rPr>
              <a:t>After filling the form when the </a:t>
            </a:r>
            <a:r>
              <a:rPr lang="en-IN" b="1" dirty="0" smtClean="0">
                <a:solidFill>
                  <a:srgbClr val="FFFF00"/>
                </a:solidFill>
                <a:latin typeface="Book Antiqua" pitchFamily="18" charset="0"/>
              </a:rPr>
              <a:t>SGPA</a:t>
            </a:r>
            <a:r>
              <a:rPr lang="en-IN" dirty="0" smtClean="0">
                <a:solidFill>
                  <a:schemeClr val="bg1"/>
                </a:solidFill>
                <a:latin typeface="Book Antiqua" pitchFamily="18" charset="0"/>
              </a:rPr>
              <a:t> button is clicked SGPA is calculated and when the </a:t>
            </a:r>
            <a:r>
              <a:rPr lang="en-IN" b="1" dirty="0" smtClean="0">
                <a:solidFill>
                  <a:srgbClr val="FFFF00"/>
                </a:solidFill>
                <a:latin typeface="Book Antiqua" pitchFamily="18" charset="0"/>
              </a:rPr>
              <a:t>Submit</a:t>
            </a:r>
            <a:r>
              <a:rPr lang="en-IN" dirty="0" smtClean="0">
                <a:solidFill>
                  <a:schemeClr val="bg1"/>
                </a:solidFill>
                <a:latin typeface="Book Antiqua" pitchFamily="18" charset="0"/>
              </a:rPr>
              <a:t> button is clicked the details of this student are successfully inserted in the database.</a:t>
            </a:r>
            <a:endParaRPr lang="en-US" dirty="0">
              <a:solidFill>
                <a:schemeClr val="bg1"/>
              </a:solidFill>
              <a:latin typeface="Book Antiqua" pitchFamily="18"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8"/>
          <p:cNvSpPr txBox="1">
            <a:spLocks noGrp="1"/>
          </p:cNvSpPr>
          <p:nvPr>
            <p:ph type="title"/>
          </p:nvPr>
        </p:nvSpPr>
        <p:spPr>
          <a:xfrm>
            <a:off x="1133475" y="506650"/>
            <a:ext cx="7203000" cy="5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dirty="0" smtClean="0">
                <a:latin typeface="Comfortaa"/>
                <a:ea typeface="Comfortaa"/>
                <a:cs typeface="Comfortaa"/>
                <a:sym typeface="Comfortaa"/>
              </a:rPr>
              <a:t>2. Clicking on View button on details page:</a:t>
            </a:r>
            <a:endParaRPr sz="1800">
              <a:latin typeface="Comfortaa"/>
              <a:ea typeface="Comfortaa"/>
              <a:cs typeface="Comfortaa"/>
              <a:sym typeface="Comfortaa"/>
            </a:endParaRPr>
          </a:p>
        </p:txBody>
      </p:sp>
      <p:sp>
        <p:nvSpPr>
          <p:cNvPr id="242" name="Google Shape;242;p28"/>
          <p:cNvSpPr txBox="1"/>
          <p:nvPr/>
        </p:nvSpPr>
        <p:spPr>
          <a:xfrm>
            <a:off x="1324051" y="3347855"/>
            <a:ext cx="3350362" cy="135581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FFFFFF"/>
                </a:solidFill>
                <a:latin typeface="Book Antiqua" pitchFamily="18" charset="0"/>
                <a:ea typeface="Lato"/>
                <a:cs typeface="Lato"/>
                <a:sym typeface="Lato"/>
              </a:rPr>
              <a:t>View Page is opened and if the written Student ID is matched with any of the available I</a:t>
            </a:r>
            <a:r>
              <a:rPr lang="en-US" dirty="0" smtClean="0">
                <a:solidFill>
                  <a:srgbClr val="FFFFFF"/>
                </a:solidFill>
                <a:latin typeface="Book Antiqua" pitchFamily="18" charset="0"/>
                <a:ea typeface="Lato"/>
                <a:cs typeface="Lato"/>
                <a:sym typeface="Lato"/>
              </a:rPr>
              <a:t>d</a:t>
            </a:r>
            <a:r>
              <a:rPr lang="en" dirty="0" smtClean="0">
                <a:solidFill>
                  <a:srgbClr val="FFFFFF"/>
                </a:solidFill>
                <a:latin typeface="Book Antiqua" pitchFamily="18" charset="0"/>
                <a:ea typeface="Lato"/>
                <a:cs typeface="Lato"/>
                <a:sym typeface="Lato"/>
              </a:rPr>
              <a:t>s in the student_details table the particular student’s result will be printed, else it will show </a:t>
            </a:r>
            <a:r>
              <a:rPr lang="en" b="1" dirty="0" smtClean="0">
                <a:solidFill>
                  <a:srgbClr val="FFFF00"/>
                </a:solidFill>
                <a:latin typeface="Book Antiqua" pitchFamily="18" charset="0"/>
                <a:ea typeface="Lato"/>
                <a:cs typeface="Lato"/>
                <a:sym typeface="Lato"/>
              </a:rPr>
              <a:t>‘Invalid Student ID’</a:t>
            </a:r>
            <a:r>
              <a:rPr lang="en" dirty="0" smtClean="0">
                <a:solidFill>
                  <a:srgbClr val="FFFFFF"/>
                </a:solidFill>
                <a:latin typeface="Book Antiqua" pitchFamily="18" charset="0"/>
                <a:ea typeface="Lato"/>
                <a:cs typeface="Lato"/>
                <a:sym typeface="Lato"/>
              </a:rPr>
              <a:t>.</a:t>
            </a:r>
            <a:endParaRPr>
              <a:solidFill>
                <a:srgbClr val="FFFFFF"/>
              </a:solidFill>
              <a:latin typeface="Book Antiqua" pitchFamily="18" charset="0"/>
              <a:ea typeface="Lato"/>
              <a:cs typeface="Lato"/>
              <a:sym typeface="Lato"/>
            </a:endParaRPr>
          </a:p>
        </p:txBody>
      </p:sp>
      <p:sp>
        <p:nvSpPr>
          <p:cNvPr id="243" name="Google Shape;243;p28"/>
          <p:cNvSpPr txBox="1"/>
          <p:nvPr/>
        </p:nvSpPr>
        <p:spPr>
          <a:xfrm>
            <a:off x="6000615" y="4630520"/>
            <a:ext cx="2287506" cy="25603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r>
              <a:rPr lang="en" dirty="0">
                <a:solidFill>
                  <a:srgbClr val="FFFFFF"/>
                </a:solidFill>
                <a:latin typeface="Lato"/>
                <a:ea typeface="Lato"/>
                <a:cs typeface="Lato"/>
                <a:sym typeface="Lato"/>
              </a:rPr>
              <a:t> </a:t>
            </a:r>
            <a:endParaRPr>
              <a:solidFill>
                <a:srgbClr val="FFFFFF"/>
              </a:solidFill>
              <a:latin typeface="Lato"/>
              <a:ea typeface="Lato"/>
              <a:cs typeface="Lato"/>
              <a:sym typeface="Lato"/>
            </a:endParaRPr>
          </a:p>
        </p:txBody>
      </p:sp>
      <p:pic>
        <p:nvPicPr>
          <p:cNvPr id="6146" name="Picture 2" descr="C:\Users\Ananya Sarkar\Documents\NetBeansProjects\Student_Management_System\src\Student\icons\s1.PNG"/>
          <p:cNvPicPr>
            <a:picLocks noChangeAspect="1" noChangeArrowheads="1"/>
          </p:cNvPicPr>
          <p:nvPr/>
        </p:nvPicPr>
        <p:blipFill>
          <a:blip r:embed="rId3"/>
          <a:srcRect/>
          <a:stretch>
            <a:fillRect/>
          </a:stretch>
        </p:blipFill>
        <p:spPr bwMode="auto">
          <a:xfrm>
            <a:off x="1217675" y="1258216"/>
            <a:ext cx="3778747" cy="2024469"/>
          </a:xfrm>
          <a:prstGeom prst="rect">
            <a:avLst/>
          </a:prstGeom>
          <a:noFill/>
        </p:spPr>
      </p:pic>
      <p:pic>
        <p:nvPicPr>
          <p:cNvPr id="6147" name="Picture 3" descr="C:\Users\Ananya Sarkar\Documents\NetBeansProjects\Student_Management_System\src\Student\icons\Result.PNG"/>
          <p:cNvPicPr>
            <a:picLocks noChangeAspect="1" noChangeArrowheads="1"/>
          </p:cNvPicPr>
          <p:nvPr/>
        </p:nvPicPr>
        <p:blipFill>
          <a:blip r:embed="rId4"/>
          <a:srcRect/>
          <a:stretch>
            <a:fillRect/>
          </a:stretch>
        </p:blipFill>
        <p:spPr bwMode="auto">
          <a:xfrm>
            <a:off x="5479085" y="1068018"/>
            <a:ext cx="3369231" cy="3672231"/>
          </a:xfrm>
          <a:prstGeom prst="rect">
            <a:avLst/>
          </a:prstGeom>
          <a:noFill/>
        </p:spPr>
      </p:pic>
      <p:sp>
        <p:nvSpPr>
          <p:cNvPr id="9" name="TextBox 8"/>
          <p:cNvSpPr txBox="1"/>
          <p:nvPr/>
        </p:nvSpPr>
        <p:spPr>
          <a:xfrm>
            <a:off x="6598311" y="4740625"/>
            <a:ext cx="1228954" cy="307777"/>
          </a:xfrm>
          <a:prstGeom prst="rect">
            <a:avLst/>
          </a:prstGeom>
          <a:noFill/>
        </p:spPr>
        <p:txBody>
          <a:bodyPr wrap="square" rtlCol="0">
            <a:spAutoFit/>
          </a:bodyPr>
          <a:lstStyle/>
          <a:p>
            <a:r>
              <a:rPr lang="en-IN" dirty="0" smtClean="0">
                <a:solidFill>
                  <a:schemeClr val="bg1"/>
                </a:solidFill>
                <a:latin typeface="Book Antiqua" pitchFamily="18" charset="0"/>
              </a:rPr>
              <a:t>Print Result</a:t>
            </a:r>
            <a:endParaRPr lang="en-US" dirty="0">
              <a:solidFill>
                <a:schemeClr val="bg1"/>
              </a:solidFill>
              <a:latin typeface="Book Antiqua" pitchFamily="18"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8"/>
          <p:cNvSpPr txBox="1">
            <a:spLocks noGrp="1"/>
          </p:cNvSpPr>
          <p:nvPr>
            <p:ph type="title"/>
          </p:nvPr>
        </p:nvSpPr>
        <p:spPr>
          <a:xfrm>
            <a:off x="1038377" y="228672"/>
            <a:ext cx="7203000" cy="5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dirty="0" smtClean="0">
                <a:latin typeface="Comfortaa"/>
                <a:ea typeface="Comfortaa"/>
                <a:cs typeface="Comfortaa"/>
                <a:sym typeface="Comfortaa"/>
              </a:rPr>
              <a:t>3. Clicking on Remove button on details page:</a:t>
            </a:r>
            <a:endParaRPr sz="1800">
              <a:latin typeface="Comfortaa"/>
              <a:ea typeface="Comfortaa"/>
              <a:cs typeface="Comfortaa"/>
              <a:sym typeface="Comfortaa"/>
            </a:endParaRPr>
          </a:p>
        </p:txBody>
      </p:sp>
      <p:sp>
        <p:nvSpPr>
          <p:cNvPr id="242" name="Google Shape;242;p28"/>
          <p:cNvSpPr txBox="1"/>
          <p:nvPr/>
        </p:nvSpPr>
        <p:spPr>
          <a:xfrm>
            <a:off x="1163118" y="3699901"/>
            <a:ext cx="3350362" cy="135581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FFFFFF"/>
                </a:solidFill>
                <a:latin typeface="Book Antiqua" pitchFamily="18" charset="0"/>
                <a:ea typeface="Lato"/>
                <a:cs typeface="Lato"/>
                <a:sym typeface="Lato"/>
              </a:rPr>
              <a:t>Remove Student Page is opened and if the written Student ID is matched with any of the available I</a:t>
            </a:r>
            <a:r>
              <a:rPr lang="en-US" dirty="0" smtClean="0">
                <a:solidFill>
                  <a:srgbClr val="FFFFFF"/>
                </a:solidFill>
                <a:latin typeface="Book Antiqua" pitchFamily="18" charset="0"/>
                <a:ea typeface="Lato"/>
                <a:cs typeface="Lato"/>
                <a:sym typeface="Lato"/>
              </a:rPr>
              <a:t>d</a:t>
            </a:r>
            <a:r>
              <a:rPr lang="en" dirty="0" smtClean="0">
                <a:solidFill>
                  <a:srgbClr val="FFFFFF"/>
                </a:solidFill>
                <a:latin typeface="Book Antiqua" pitchFamily="18" charset="0"/>
                <a:ea typeface="Lato"/>
                <a:cs typeface="Lato"/>
                <a:sym typeface="Lato"/>
              </a:rPr>
              <a:t>s in the student_details table the particular student’s result will be deleted, else it will show </a:t>
            </a:r>
            <a:r>
              <a:rPr lang="en" b="1" dirty="0" smtClean="0">
                <a:solidFill>
                  <a:srgbClr val="FFFF00"/>
                </a:solidFill>
                <a:latin typeface="Book Antiqua" pitchFamily="18" charset="0"/>
                <a:ea typeface="Lato"/>
                <a:cs typeface="Lato"/>
                <a:sym typeface="Lato"/>
              </a:rPr>
              <a:t>‘ Id not found’</a:t>
            </a:r>
            <a:r>
              <a:rPr lang="en" dirty="0" smtClean="0">
                <a:solidFill>
                  <a:srgbClr val="FFFFFF"/>
                </a:solidFill>
                <a:latin typeface="Book Antiqua" pitchFamily="18" charset="0"/>
                <a:ea typeface="Lato"/>
                <a:cs typeface="Lato"/>
                <a:sym typeface="Lato"/>
              </a:rPr>
              <a:t>.</a:t>
            </a:r>
            <a:endParaRPr>
              <a:solidFill>
                <a:srgbClr val="FFFFFF"/>
              </a:solidFill>
              <a:latin typeface="Book Antiqua" pitchFamily="18" charset="0"/>
              <a:ea typeface="Lato"/>
              <a:cs typeface="Lato"/>
              <a:sym typeface="Lato"/>
            </a:endParaRPr>
          </a:p>
        </p:txBody>
      </p:sp>
      <p:sp>
        <p:nvSpPr>
          <p:cNvPr id="243" name="Google Shape;243;p28"/>
          <p:cNvSpPr txBox="1"/>
          <p:nvPr/>
        </p:nvSpPr>
        <p:spPr>
          <a:xfrm>
            <a:off x="6000615" y="4630520"/>
            <a:ext cx="2287506" cy="25603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r>
              <a:rPr lang="en" dirty="0">
                <a:solidFill>
                  <a:srgbClr val="FFFFFF"/>
                </a:solidFill>
                <a:latin typeface="Lato"/>
                <a:ea typeface="Lato"/>
                <a:cs typeface="Lato"/>
                <a:sym typeface="Lato"/>
              </a:rPr>
              <a:t> </a:t>
            </a:r>
            <a:endParaRPr>
              <a:solidFill>
                <a:srgbClr val="FFFFFF"/>
              </a:solidFill>
              <a:latin typeface="Lato"/>
              <a:ea typeface="Lato"/>
              <a:cs typeface="Lato"/>
              <a:sym typeface="Lato"/>
            </a:endParaRPr>
          </a:p>
        </p:txBody>
      </p:sp>
      <p:sp>
        <p:nvSpPr>
          <p:cNvPr id="9" name="TextBox 8"/>
          <p:cNvSpPr txBox="1"/>
          <p:nvPr/>
        </p:nvSpPr>
        <p:spPr>
          <a:xfrm>
            <a:off x="5457138" y="3855111"/>
            <a:ext cx="2911449" cy="1169551"/>
          </a:xfrm>
          <a:prstGeom prst="rect">
            <a:avLst/>
          </a:prstGeom>
          <a:noFill/>
        </p:spPr>
        <p:txBody>
          <a:bodyPr wrap="square" rtlCol="0">
            <a:spAutoFit/>
          </a:bodyPr>
          <a:lstStyle/>
          <a:p>
            <a:r>
              <a:rPr lang="en-IN" dirty="0" smtClean="0">
                <a:solidFill>
                  <a:schemeClr val="bg1"/>
                </a:solidFill>
                <a:latin typeface="Book Antiqua" pitchFamily="18" charset="0"/>
              </a:rPr>
              <a:t>If the search becomes successful the first name, last name and address will be shown. When the </a:t>
            </a:r>
            <a:r>
              <a:rPr lang="en-IN" b="1" dirty="0" smtClean="0">
                <a:solidFill>
                  <a:srgbClr val="FFFF00"/>
                </a:solidFill>
                <a:latin typeface="Book Antiqua" pitchFamily="18" charset="0"/>
              </a:rPr>
              <a:t>Remove</a:t>
            </a:r>
            <a:r>
              <a:rPr lang="en-IN" dirty="0" smtClean="0">
                <a:solidFill>
                  <a:schemeClr val="bg1"/>
                </a:solidFill>
                <a:latin typeface="Book Antiqua" pitchFamily="18" charset="0"/>
              </a:rPr>
              <a:t> button is clicked the details are deleted successfully. </a:t>
            </a:r>
            <a:endParaRPr lang="en-US" dirty="0">
              <a:solidFill>
                <a:schemeClr val="bg1"/>
              </a:solidFill>
              <a:latin typeface="Book Antiqua" pitchFamily="18" charset="0"/>
            </a:endParaRPr>
          </a:p>
        </p:txBody>
      </p:sp>
      <p:pic>
        <p:nvPicPr>
          <p:cNvPr id="7170" name="Picture 2" descr="C:\Users\Ananya Sarkar\Documents\NetBeansProjects\Student_Management_System\src\Student\icons\r1.PNG"/>
          <p:cNvPicPr>
            <a:picLocks noChangeAspect="1" noChangeArrowheads="1"/>
          </p:cNvPicPr>
          <p:nvPr/>
        </p:nvPicPr>
        <p:blipFill>
          <a:blip r:embed="rId3"/>
          <a:srcRect/>
          <a:stretch>
            <a:fillRect/>
          </a:stretch>
        </p:blipFill>
        <p:spPr bwMode="auto">
          <a:xfrm>
            <a:off x="5410834" y="738835"/>
            <a:ext cx="2927870" cy="3035808"/>
          </a:xfrm>
          <a:prstGeom prst="rect">
            <a:avLst/>
          </a:prstGeom>
          <a:noFill/>
        </p:spPr>
      </p:pic>
      <p:pic>
        <p:nvPicPr>
          <p:cNvPr id="7171" name="Picture 3" descr="C:\Users\Ananya Sarkar\Documents\NetBeansProjects\Student_Management_System\src\Student\icons\r.PNG"/>
          <p:cNvPicPr>
            <a:picLocks noChangeAspect="1" noChangeArrowheads="1"/>
          </p:cNvPicPr>
          <p:nvPr/>
        </p:nvPicPr>
        <p:blipFill>
          <a:blip r:embed="rId4"/>
          <a:srcRect/>
          <a:stretch>
            <a:fillRect/>
          </a:stretch>
        </p:blipFill>
        <p:spPr bwMode="auto">
          <a:xfrm>
            <a:off x="1331366" y="779348"/>
            <a:ext cx="2933396" cy="2951913"/>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8"/>
          <p:cNvSpPr txBox="1">
            <a:spLocks noGrp="1"/>
          </p:cNvSpPr>
          <p:nvPr>
            <p:ph type="title"/>
          </p:nvPr>
        </p:nvSpPr>
        <p:spPr>
          <a:xfrm>
            <a:off x="1038377" y="228672"/>
            <a:ext cx="7203000" cy="5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dirty="0" smtClean="0">
                <a:latin typeface="Comfortaa"/>
                <a:ea typeface="Comfortaa"/>
                <a:cs typeface="Comfortaa"/>
                <a:sym typeface="Comfortaa"/>
              </a:rPr>
              <a:t>4. Clicking on Update button on details page:</a:t>
            </a:r>
            <a:endParaRPr sz="1800">
              <a:latin typeface="Comfortaa"/>
              <a:ea typeface="Comfortaa"/>
              <a:cs typeface="Comfortaa"/>
              <a:sym typeface="Comfortaa"/>
            </a:endParaRPr>
          </a:p>
        </p:txBody>
      </p:sp>
      <p:sp>
        <p:nvSpPr>
          <p:cNvPr id="242" name="Google Shape;242;p28"/>
          <p:cNvSpPr txBox="1"/>
          <p:nvPr/>
        </p:nvSpPr>
        <p:spPr>
          <a:xfrm>
            <a:off x="307238" y="2340865"/>
            <a:ext cx="4206241" cy="271485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FFFFFF"/>
              </a:solidFill>
              <a:latin typeface="Book Antiqua" pitchFamily="18" charset="0"/>
              <a:ea typeface="Lato"/>
              <a:cs typeface="Lato"/>
              <a:sym typeface="Lato"/>
            </a:endParaRPr>
          </a:p>
        </p:txBody>
      </p:sp>
      <p:sp>
        <p:nvSpPr>
          <p:cNvPr id="243" name="Google Shape;243;p28"/>
          <p:cNvSpPr txBox="1"/>
          <p:nvPr/>
        </p:nvSpPr>
        <p:spPr>
          <a:xfrm>
            <a:off x="6000615" y="4630520"/>
            <a:ext cx="2287506" cy="25603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r>
              <a:rPr lang="en" dirty="0">
                <a:solidFill>
                  <a:srgbClr val="FFFFFF"/>
                </a:solidFill>
                <a:latin typeface="Lato"/>
                <a:ea typeface="Lato"/>
                <a:cs typeface="Lato"/>
                <a:sym typeface="Lato"/>
              </a:rPr>
              <a:t> </a:t>
            </a:r>
            <a:endParaRPr>
              <a:solidFill>
                <a:srgbClr val="FFFFFF"/>
              </a:solidFill>
              <a:latin typeface="Lato"/>
              <a:ea typeface="Lato"/>
              <a:cs typeface="Lato"/>
              <a:sym typeface="Lato"/>
            </a:endParaRPr>
          </a:p>
        </p:txBody>
      </p:sp>
      <p:pic>
        <p:nvPicPr>
          <p:cNvPr id="8194" name="Picture 2" descr="C:\Users\Ananya Sarkar\Documents\NetBeansProjects\Student_Management_System\src\Student\icons\s2.PNG"/>
          <p:cNvPicPr>
            <a:picLocks noChangeAspect="1" noChangeArrowheads="1"/>
          </p:cNvPicPr>
          <p:nvPr/>
        </p:nvPicPr>
        <p:blipFill>
          <a:blip r:embed="rId3"/>
          <a:srcRect/>
          <a:stretch>
            <a:fillRect/>
          </a:stretch>
        </p:blipFill>
        <p:spPr bwMode="auto">
          <a:xfrm>
            <a:off x="1130616" y="958290"/>
            <a:ext cx="3134146" cy="1638606"/>
          </a:xfrm>
          <a:prstGeom prst="rect">
            <a:avLst/>
          </a:prstGeom>
          <a:noFill/>
        </p:spPr>
      </p:pic>
      <p:pic>
        <p:nvPicPr>
          <p:cNvPr id="8196" name="Picture 4" descr="C:\Users\Ananya Sarkar\Documents\NetBeansProjects\Student_Management_System\src\Student\icons\u.PNG"/>
          <p:cNvPicPr>
            <a:picLocks noChangeAspect="1" noChangeArrowheads="1"/>
          </p:cNvPicPr>
          <p:nvPr/>
        </p:nvPicPr>
        <p:blipFill>
          <a:blip r:embed="rId4"/>
          <a:srcRect/>
          <a:stretch>
            <a:fillRect/>
          </a:stretch>
        </p:blipFill>
        <p:spPr bwMode="auto">
          <a:xfrm>
            <a:off x="5010912" y="702259"/>
            <a:ext cx="3594049" cy="1992591"/>
          </a:xfrm>
          <a:prstGeom prst="rect">
            <a:avLst/>
          </a:prstGeom>
          <a:noFill/>
        </p:spPr>
      </p:pic>
      <p:pic>
        <p:nvPicPr>
          <p:cNvPr id="8197" name="Picture 5" descr="C:\Users\Ananya Sarkar\Documents\NetBeansProjects\Student_Management_System\src\Student\icons\u1.PNG"/>
          <p:cNvPicPr>
            <a:picLocks noChangeAspect="1" noChangeArrowheads="1"/>
          </p:cNvPicPr>
          <p:nvPr/>
        </p:nvPicPr>
        <p:blipFill>
          <a:blip r:embed="rId5"/>
          <a:srcRect/>
          <a:stretch>
            <a:fillRect/>
          </a:stretch>
        </p:blipFill>
        <p:spPr bwMode="auto">
          <a:xfrm>
            <a:off x="5032859" y="2933395"/>
            <a:ext cx="3657599" cy="2070202"/>
          </a:xfrm>
          <a:prstGeom prst="rect">
            <a:avLst/>
          </a:prstGeom>
          <a:noFill/>
        </p:spPr>
      </p:pic>
      <p:sp>
        <p:nvSpPr>
          <p:cNvPr id="12" name="TextBox 11"/>
          <p:cNvSpPr txBox="1"/>
          <p:nvPr/>
        </p:nvSpPr>
        <p:spPr>
          <a:xfrm>
            <a:off x="482804" y="2699309"/>
            <a:ext cx="4264761" cy="2031325"/>
          </a:xfrm>
          <a:prstGeom prst="rect">
            <a:avLst/>
          </a:prstGeom>
          <a:noFill/>
        </p:spPr>
        <p:txBody>
          <a:bodyPr wrap="square" rtlCol="0">
            <a:spAutoFit/>
          </a:bodyPr>
          <a:lstStyle/>
          <a:p>
            <a:r>
              <a:rPr lang="en-IN" dirty="0" smtClean="0">
                <a:solidFill>
                  <a:schemeClr val="bg1"/>
                </a:solidFill>
                <a:latin typeface="Book Antiqua" pitchFamily="18" charset="0"/>
              </a:rPr>
              <a:t>After clicking on </a:t>
            </a:r>
            <a:r>
              <a:rPr lang="en-IN" b="1" dirty="0" smtClean="0">
                <a:solidFill>
                  <a:srgbClr val="FFFF00"/>
                </a:solidFill>
                <a:latin typeface="Book Antiqua" pitchFamily="18" charset="0"/>
              </a:rPr>
              <a:t>Search</a:t>
            </a:r>
            <a:r>
              <a:rPr lang="en-IN" dirty="0" smtClean="0">
                <a:solidFill>
                  <a:schemeClr val="bg1"/>
                </a:solidFill>
                <a:latin typeface="Book Antiqua" pitchFamily="18" charset="0"/>
              </a:rPr>
              <a:t> button for a valid Student Id all details of the particular student will be shown in Update Student details page. After updating some information if the </a:t>
            </a:r>
            <a:r>
              <a:rPr lang="en-IN" b="1" dirty="0" smtClean="0">
                <a:solidFill>
                  <a:srgbClr val="FFFF00"/>
                </a:solidFill>
                <a:latin typeface="Book Antiqua" pitchFamily="18" charset="0"/>
              </a:rPr>
              <a:t>Update</a:t>
            </a:r>
            <a:r>
              <a:rPr lang="en-IN" dirty="0" smtClean="0">
                <a:solidFill>
                  <a:schemeClr val="bg1"/>
                </a:solidFill>
                <a:latin typeface="Book Antiqua" pitchFamily="18" charset="0"/>
              </a:rPr>
              <a:t> button is clicked the information will be updated successfully.</a:t>
            </a:r>
          </a:p>
          <a:p>
            <a:r>
              <a:rPr lang="en-IN" dirty="0" smtClean="0">
                <a:solidFill>
                  <a:schemeClr val="bg1"/>
                </a:solidFill>
                <a:latin typeface="Book Antiqua" pitchFamily="18" charset="0"/>
              </a:rPr>
              <a:t>i.e. Previously Operating System grade was A. After changing it from A to B and calculating the new SGPA the details will be updated successfully in database table by clicking the update button.</a:t>
            </a:r>
            <a:endParaRPr lang="en-US" dirty="0">
              <a:solidFill>
                <a:schemeClr val="bg1"/>
              </a:solidFill>
              <a:latin typeface="Book Antiqua" pitchFamily="18"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9218" name="Picture 2" descr="C:\Users\Ananya Sarkar\Documents\NetBeansProjects\Student_Management_System\src\Student\icons\l1.PNG"/>
          <p:cNvPicPr>
            <a:picLocks noChangeAspect="1" noChangeArrowheads="1"/>
          </p:cNvPicPr>
          <p:nvPr/>
        </p:nvPicPr>
        <p:blipFill>
          <a:blip r:embed="rId3"/>
          <a:srcRect/>
          <a:stretch>
            <a:fillRect/>
          </a:stretch>
        </p:blipFill>
        <p:spPr bwMode="auto">
          <a:xfrm>
            <a:off x="1084994" y="2079905"/>
            <a:ext cx="7723118" cy="2645715"/>
          </a:xfrm>
          <a:prstGeom prst="rect">
            <a:avLst/>
          </a:prstGeom>
          <a:noFill/>
        </p:spPr>
      </p:pic>
      <p:sp>
        <p:nvSpPr>
          <p:cNvPr id="4" name="TextBox 3"/>
          <p:cNvSpPr txBox="1"/>
          <p:nvPr/>
        </p:nvSpPr>
        <p:spPr>
          <a:xfrm>
            <a:off x="1265528" y="402336"/>
            <a:ext cx="7483449" cy="461665"/>
          </a:xfrm>
          <a:prstGeom prst="rect">
            <a:avLst/>
          </a:prstGeom>
          <a:noFill/>
        </p:spPr>
        <p:txBody>
          <a:bodyPr wrap="square" rtlCol="0">
            <a:spAutoFit/>
          </a:bodyPr>
          <a:lstStyle/>
          <a:p>
            <a:r>
              <a:rPr lang="en-IN" sz="2400" dirty="0" smtClean="0">
                <a:solidFill>
                  <a:schemeClr val="bg1"/>
                </a:solidFill>
                <a:latin typeface="Comfortaa"/>
                <a:ea typeface="Comfortaa"/>
                <a:cs typeface="Comfortaa"/>
                <a:sym typeface="Comfortaa"/>
              </a:rPr>
              <a:t>Clicking on Update button on details page:</a:t>
            </a:r>
            <a:endParaRPr lang="en-US" sz="2400" dirty="0">
              <a:solidFill>
                <a:schemeClr val="bg1"/>
              </a:solidFill>
            </a:endParaRPr>
          </a:p>
        </p:txBody>
      </p:sp>
      <p:sp>
        <p:nvSpPr>
          <p:cNvPr id="5" name="TextBox 4"/>
          <p:cNvSpPr txBox="1"/>
          <p:nvPr/>
        </p:nvSpPr>
        <p:spPr>
          <a:xfrm>
            <a:off x="1250899" y="1133855"/>
            <a:ext cx="6547104" cy="830997"/>
          </a:xfrm>
          <a:prstGeom prst="rect">
            <a:avLst/>
          </a:prstGeom>
          <a:noFill/>
        </p:spPr>
        <p:txBody>
          <a:bodyPr wrap="square" rtlCol="0">
            <a:spAutoFit/>
          </a:bodyPr>
          <a:lstStyle/>
          <a:p>
            <a:r>
              <a:rPr lang="en-IN" sz="1600" dirty="0" smtClean="0">
                <a:solidFill>
                  <a:schemeClr val="bg1"/>
                </a:solidFill>
                <a:latin typeface="Book Antiqua" pitchFamily="18" charset="0"/>
              </a:rPr>
              <a:t>In the Student package Student, Show_Data class is made to check Students List  clicking on </a:t>
            </a:r>
            <a:r>
              <a:rPr lang="en-IN" sz="1600" b="1" dirty="0" smtClean="0">
                <a:solidFill>
                  <a:srgbClr val="FFFF00"/>
                </a:solidFill>
                <a:latin typeface="Book Antiqua" pitchFamily="18" charset="0"/>
              </a:rPr>
              <a:t>Display/Query</a:t>
            </a:r>
            <a:r>
              <a:rPr lang="en-IN" sz="1600" dirty="0" smtClean="0">
                <a:solidFill>
                  <a:schemeClr val="bg1"/>
                </a:solidFill>
                <a:latin typeface="Book Antiqua" pitchFamily="18" charset="0"/>
              </a:rPr>
              <a:t> button after doing any change in the database table.</a:t>
            </a:r>
            <a:endParaRPr lang="en-US" sz="1600" dirty="0">
              <a:solidFill>
                <a:schemeClr val="bg1"/>
              </a:solidFill>
              <a:latin typeface="Book Antiqua" pitchFamily="18" charset="0"/>
            </a:endParaRPr>
          </a:p>
        </p:txBody>
      </p:sp>
      <p:sp>
        <p:nvSpPr>
          <p:cNvPr id="6" name="TextBox 5"/>
          <p:cNvSpPr txBox="1"/>
          <p:nvPr/>
        </p:nvSpPr>
        <p:spPr>
          <a:xfrm>
            <a:off x="3942893" y="4710989"/>
            <a:ext cx="1770278" cy="307777"/>
          </a:xfrm>
          <a:prstGeom prst="rect">
            <a:avLst/>
          </a:prstGeom>
          <a:noFill/>
        </p:spPr>
        <p:txBody>
          <a:bodyPr wrap="square" rtlCol="0">
            <a:spAutoFit/>
          </a:bodyPr>
          <a:lstStyle/>
          <a:p>
            <a:r>
              <a:rPr lang="en-IN" dirty="0" smtClean="0">
                <a:solidFill>
                  <a:schemeClr val="bg1"/>
                </a:solidFill>
                <a:latin typeface="Book Antiqua" pitchFamily="18" charset="0"/>
              </a:rPr>
              <a:t>Students List</a:t>
            </a:r>
            <a:endParaRPr lang="en-US" dirty="0">
              <a:solidFill>
                <a:schemeClr val="bg1"/>
              </a:solidFill>
              <a:latin typeface="Book Antiqua" pitchFamily="18"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4"/>
          <p:cNvSpPr txBox="1">
            <a:spLocks noGrp="1"/>
          </p:cNvSpPr>
          <p:nvPr>
            <p:ph type="body" idx="1"/>
          </p:nvPr>
        </p:nvSpPr>
        <p:spPr>
          <a:xfrm>
            <a:off x="778984" y="950975"/>
            <a:ext cx="7655441" cy="3701491"/>
          </a:xfrm>
          <a:prstGeom prst="rect">
            <a:avLst/>
          </a:prstGeom>
          <a:ln>
            <a:noFill/>
          </a:ln>
        </p:spPr>
        <p:txBody>
          <a:bodyPr spcFirstLastPara="1" wrap="square" lIns="91425" tIns="91425" rIns="91425" bIns="91425" anchor="t" anchorCtr="0">
            <a:noAutofit/>
          </a:bodyPr>
          <a:lstStyle/>
          <a:p>
            <a:pPr marL="0" lvl="0" indent="0" algn="ctr">
              <a:buNone/>
            </a:pPr>
            <a:r>
              <a:rPr lang="en-IN" sz="2400" dirty="0" smtClean="0">
                <a:latin typeface="Modern No. 20" pitchFamily="18" charset="0"/>
                <a:ea typeface="Oswald"/>
                <a:cs typeface="Oswald"/>
                <a:sym typeface="Oswald"/>
              </a:rPr>
              <a:t>Problem Number-11</a:t>
            </a:r>
            <a:endParaRPr lang="en-US" sz="2400" dirty="0" smtClean="0">
              <a:latin typeface="Modern No. 20" pitchFamily="18" charset="0"/>
              <a:ea typeface="Oswald"/>
              <a:cs typeface="Oswald"/>
              <a:sym typeface="Oswald"/>
            </a:endParaRPr>
          </a:p>
          <a:p>
            <a:pPr marL="0" lvl="0" indent="0" algn="ctr">
              <a:buNone/>
            </a:pPr>
            <a:r>
              <a:rPr lang="en-US" sz="3600" dirty="0" smtClean="0">
                <a:latin typeface="Oswald"/>
                <a:ea typeface="Oswald"/>
                <a:cs typeface="Oswald"/>
                <a:sym typeface="Oswald"/>
              </a:rPr>
              <a:t>Student Database Management System</a:t>
            </a:r>
            <a:endParaRPr sz="1800" i="1" u="sng">
              <a:latin typeface="Verdana"/>
              <a:ea typeface="Verdana"/>
              <a:cs typeface="Verdana"/>
              <a:sym typeface="Verdana"/>
            </a:endParaRPr>
          </a:p>
          <a:p>
            <a:pPr marL="0" lvl="0" indent="0" algn="ctr">
              <a:spcBef>
                <a:spcPts val="1600"/>
              </a:spcBef>
              <a:spcAft>
                <a:spcPts val="1600"/>
              </a:spcAft>
              <a:buNone/>
            </a:pPr>
            <a:endParaRPr lang="en" sz="1800" b="1" dirty="0" smtClean="0">
              <a:latin typeface="Rockwell Extra Bold" pitchFamily="18" charset="0"/>
              <a:ea typeface="Verdana"/>
              <a:cs typeface="Verdana"/>
              <a:sym typeface="Verdana"/>
            </a:endParaRPr>
          </a:p>
          <a:p>
            <a:pPr marL="0" lvl="0" indent="0" algn="ctr">
              <a:spcBef>
                <a:spcPts val="1600"/>
              </a:spcBef>
              <a:spcAft>
                <a:spcPts val="1600"/>
              </a:spcAft>
              <a:buNone/>
            </a:pPr>
            <a:r>
              <a:rPr lang="en" sz="1800" b="1" dirty="0" smtClean="0">
                <a:latin typeface="Rockwell Extra Bold" pitchFamily="18" charset="0"/>
                <a:ea typeface="Verdana"/>
                <a:cs typeface="Verdana"/>
                <a:sym typeface="Verdana"/>
              </a:rPr>
              <a:t>Problem </a:t>
            </a:r>
            <a:r>
              <a:rPr lang="en" sz="1800" b="1" dirty="0">
                <a:latin typeface="Rockwell Extra Bold" pitchFamily="18" charset="0"/>
                <a:ea typeface="Verdana"/>
                <a:cs typeface="Verdana"/>
                <a:sym typeface="Verdana"/>
              </a:rPr>
              <a:t>Statement:</a:t>
            </a:r>
            <a:r>
              <a:rPr lang="en" sz="1800" b="1" dirty="0">
                <a:latin typeface="Verdana"/>
                <a:ea typeface="Verdana"/>
                <a:cs typeface="Verdana"/>
                <a:sym typeface="Verdana"/>
              </a:rPr>
              <a:t> </a:t>
            </a:r>
            <a:r>
              <a:rPr lang="en-US" sz="1800" b="1" dirty="0" smtClean="0">
                <a:latin typeface="Verdana"/>
                <a:ea typeface="Verdana"/>
                <a:cs typeface="Verdana"/>
                <a:sym typeface="Verdana"/>
              </a:rPr>
              <a:t>The system will have a GUI for user interaction and backend database (MySQL). The system will allow user to insert student information in database and search student details</a:t>
            </a:r>
            <a:endParaRPr sz="1800" i="1">
              <a:latin typeface="Verdana"/>
              <a:ea typeface="Verdana"/>
              <a:cs typeface="Verdana"/>
              <a:sym typeface="Verdana"/>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3600" dirty="0">
                <a:latin typeface="Oswald"/>
                <a:ea typeface="Oswald"/>
                <a:cs typeface="Oswald"/>
                <a:sym typeface="Oswald"/>
              </a:rPr>
              <a:t>                  </a:t>
            </a:r>
            <a:endParaRPr sz="3600">
              <a:latin typeface="Oswald"/>
              <a:ea typeface="Oswald"/>
              <a:cs typeface="Oswald"/>
              <a:sym typeface="Oswald"/>
            </a:endParaRPr>
          </a:p>
          <a:p>
            <a:pPr marL="0" lvl="0" indent="0" algn="l" rtl="0">
              <a:lnSpc>
                <a:spcPct val="100000"/>
              </a:lnSpc>
              <a:spcBef>
                <a:spcPts val="0"/>
              </a:spcBef>
              <a:spcAft>
                <a:spcPts val="0"/>
              </a:spcAft>
              <a:buNone/>
            </a:pPr>
            <a:r>
              <a:rPr lang="en" sz="4800" dirty="0">
                <a:latin typeface="Oswald"/>
                <a:ea typeface="Oswald"/>
                <a:cs typeface="Oswald"/>
                <a:sym typeface="Oswald"/>
              </a:rPr>
              <a:t>    	</a:t>
            </a:r>
            <a:r>
              <a:rPr lang="en" sz="4800" dirty="0" smtClean="0">
                <a:latin typeface="Oswald"/>
                <a:ea typeface="Oswald"/>
                <a:cs typeface="Oswald"/>
                <a:sym typeface="Oswald"/>
              </a:rPr>
              <a:t>        Conclusion</a:t>
            </a:r>
            <a:endParaRPr sz="4800">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6"/>
          <p:cNvSpPr txBox="1">
            <a:spLocks noGrp="1"/>
          </p:cNvSpPr>
          <p:nvPr>
            <p:ph type="body" idx="1"/>
          </p:nvPr>
        </p:nvSpPr>
        <p:spPr>
          <a:xfrm>
            <a:off x="1257492" y="611069"/>
            <a:ext cx="7038900" cy="4085290"/>
          </a:xfrm>
          <a:prstGeom prst="rect">
            <a:avLst/>
          </a:prstGeom>
        </p:spPr>
        <p:txBody>
          <a:bodyPr spcFirstLastPara="1" wrap="square" lIns="91425" tIns="91425" rIns="91425" bIns="91425" anchor="t" anchorCtr="0">
            <a:noAutofit/>
          </a:bodyPr>
          <a:lstStyle/>
          <a:p>
            <a:pPr fontAlgn="base"/>
            <a:r>
              <a:rPr lang="en-US" sz="1800" dirty="0" smtClean="0">
                <a:latin typeface="Book Antiqua" pitchFamily="18" charset="0"/>
              </a:rPr>
              <a:t>Student Management System can be used by educational institutions to maintain their student records easily. Achieving this objective is difficult using the manual system as the information is scattered, can be redundant and collecting relevant information may be very time-consuming, particularly SGPA calculation.</a:t>
            </a:r>
          </a:p>
          <a:p>
            <a:pPr fontAlgn="base">
              <a:buNone/>
            </a:pPr>
            <a:endParaRPr lang="en-IN" sz="1800" dirty="0" smtClean="0">
              <a:latin typeface="Book Antiqua" pitchFamily="18" charset="0"/>
            </a:endParaRPr>
          </a:p>
          <a:p>
            <a:pPr fontAlgn="base">
              <a:buNone/>
            </a:pPr>
            <a:endParaRPr lang="en-US" sz="1800" dirty="0" smtClean="0">
              <a:latin typeface="Book Antiqua" pitchFamily="18" charset="0"/>
            </a:endParaRPr>
          </a:p>
          <a:p>
            <a:pPr fontAlgn="base"/>
            <a:r>
              <a:rPr lang="en-US" sz="1800" dirty="0" smtClean="0">
                <a:latin typeface="Book Antiqua" pitchFamily="18" charset="0"/>
              </a:rPr>
              <a:t>All these problems are solved by this project. This system helps in maintaining the information of pupil of the organization. It can be easily accessed by the manager and kept safe for a long period of time without any changes.</a:t>
            </a:r>
          </a:p>
          <a:p>
            <a:pPr marL="0" lvl="0" indent="0" algn="l" rtl="0">
              <a:lnSpc>
                <a:spcPct val="150000"/>
              </a:lnSpc>
              <a:spcBef>
                <a:spcPts val="1600"/>
              </a:spcBef>
              <a:spcAft>
                <a:spcPts val="0"/>
              </a:spcAft>
              <a:buNone/>
            </a:pPr>
            <a:endParaRPr sz="1800">
              <a:latin typeface="Oswald"/>
              <a:ea typeface="Oswald"/>
              <a:cs typeface="Oswald"/>
              <a:sym typeface="Oswald"/>
            </a:endParaRPr>
          </a:p>
          <a:p>
            <a:pPr marL="0" lvl="0" indent="0" algn="l" rtl="0">
              <a:lnSpc>
                <a:spcPct val="150000"/>
              </a:lnSpc>
              <a:spcBef>
                <a:spcPts val="1600"/>
              </a:spcBef>
              <a:spcAft>
                <a:spcPts val="0"/>
              </a:spcAft>
              <a:buNone/>
            </a:pPr>
            <a:endParaRPr sz="1800">
              <a:latin typeface="Oswald"/>
              <a:ea typeface="Oswald"/>
              <a:cs typeface="Oswald"/>
              <a:sym typeface="Oswald"/>
            </a:endParaRPr>
          </a:p>
          <a:p>
            <a:pPr marL="0" lvl="0" indent="0" algn="l" rtl="0">
              <a:spcBef>
                <a:spcPts val="1600"/>
              </a:spcBef>
              <a:spcAft>
                <a:spcPts val="1600"/>
              </a:spcAft>
              <a:buNone/>
            </a:pPr>
            <a:endParaRPr sz="1800">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7"/>
          <p:cNvSpPr txBox="1">
            <a:spLocks noGrp="1"/>
          </p:cNvSpPr>
          <p:nvPr>
            <p:ph type="title"/>
          </p:nvPr>
        </p:nvSpPr>
        <p:spPr>
          <a:xfrm>
            <a:off x="1297500" y="361375"/>
            <a:ext cx="7038900" cy="245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swald"/>
                <a:ea typeface="Oswald"/>
                <a:cs typeface="Oswald"/>
                <a:sym typeface="Oswald"/>
              </a:rPr>
              <a:t>References</a:t>
            </a:r>
            <a:endParaRPr>
              <a:latin typeface="Oswald"/>
              <a:ea typeface="Oswald"/>
              <a:cs typeface="Oswald"/>
              <a:sym typeface="Oswald"/>
            </a:endParaRPr>
          </a:p>
        </p:txBody>
      </p:sp>
      <p:sp>
        <p:nvSpPr>
          <p:cNvPr id="292" name="Google Shape;292;p37"/>
          <p:cNvSpPr txBox="1">
            <a:spLocks noGrp="1"/>
          </p:cNvSpPr>
          <p:nvPr>
            <p:ph type="body" idx="1"/>
          </p:nvPr>
        </p:nvSpPr>
        <p:spPr>
          <a:xfrm>
            <a:off x="1260923" y="1243630"/>
            <a:ext cx="7305175" cy="3286200"/>
          </a:xfrm>
          <a:prstGeom prst="rect">
            <a:avLst/>
          </a:prstGeom>
        </p:spPr>
        <p:txBody>
          <a:bodyPr spcFirstLastPara="1" wrap="square" lIns="91425" tIns="91425" rIns="91425" bIns="91425" anchor="t" anchorCtr="0">
            <a:noAutofit/>
          </a:bodyPr>
          <a:lstStyle/>
          <a:p>
            <a:pPr lvl="0" indent="-342900">
              <a:lnSpc>
                <a:spcPct val="200000"/>
              </a:lnSpc>
              <a:buSzPts val="1800"/>
              <a:buFont typeface="Oswald"/>
              <a:buChar char="●"/>
            </a:pPr>
            <a:r>
              <a:rPr lang="en-US" sz="1800" b="1" u="sng" dirty="0" smtClean="0">
                <a:solidFill>
                  <a:schemeClr val="hlink"/>
                </a:solidFill>
                <a:latin typeface="Book Antiqua" pitchFamily="18" charset="0"/>
                <a:ea typeface="Oswald"/>
                <a:cs typeface="Oswald"/>
                <a:sym typeface="Oswald"/>
                <a:hlinkClick r:id="rId3"/>
              </a:rPr>
              <a:t>https://courses.cs.washington.edu/courses/cse331/13sp/lectures/lect23-graphics.pdf</a:t>
            </a:r>
            <a:endParaRPr lang="en-US" sz="1800" b="1" u="sng" dirty="0" smtClean="0">
              <a:solidFill>
                <a:schemeClr val="hlink"/>
              </a:solidFill>
              <a:latin typeface="Book Antiqua" pitchFamily="18" charset="0"/>
              <a:ea typeface="Oswald"/>
              <a:cs typeface="Oswald"/>
              <a:sym typeface="Oswald"/>
            </a:endParaRPr>
          </a:p>
          <a:p>
            <a:pPr lvl="0" indent="-342900">
              <a:lnSpc>
                <a:spcPct val="200000"/>
              </a:lnSpc>
              <a:buSzPts val="1800"/>
              <a:buFont typeface="Oswald"/>
              <a:buChar char="●"/>
            </a:pPr>
            <a:r>
              <a:rPr lang="en-US" sz="1800" b="1" u="sng" dirty="0" smtClean="0">
                <a:solidFill>
                  <a:schemeClr val="hlink"/>
                </a:solidFill>
                <a:latin typeface="Book Antiqua" pitchFamily="18" charset="0"/>
                <a:ea typeface="Oswald"/>
                <a:cs typeface="Oswald"/>
                <a:sym typeface="Oswald"/>
              </a:rPr>
              <a:t>freebookcentre.net/</a:t>
            </a:r>
            <a:r>
              <a:rPr lang="en-US" sz="1800" b="1" u="sng" dirty="0" err="1" smtClean="0">
                <a:solidFill>
                  <a:schemeClr val="hlink"/>
                </a:solidFill>
                <a:latin typeface="Book Antiqua" pitchFamily="18" charset="0"/>
                <a:ea typeface="Oswald"/>
                <a:cs typeface="Oswald"/>
                <a:sym typeface="Oswald"/>
              </a:rPr>
              <a:t>JavaTech</a:t>
            </a:r>
            <a:r>
              <a:rPr lang="en-US" sz="1800" b="1" u="sng" dirty="0" smtClean="0">
                <a:solidFill>
                  <a:schemeClr val="hlink"/>
                </a:solidFill>
                <a:latin typeface="Book Antiqua" pitchFamily="18" charset="0"/>
                <a:ea typeface="Oswald"/>
                <a:cs typeface="Oswald"/>
                <a:sym typeface="Oswald"/>
              </a:rPr>
              <a:t>/Free-Java-Gui-books-download.html</a:t>
            </a:r>
          </a:p>
          <a:p>
            <a:pPr lvl="0" indent="-342900">
              <a:lnSpc>
                <a:spcPct val="200000"/>
              </a:lnSpc>
              <a:buSzPts val="1800"/>
              <a:buFont typeface="Oswald"/>
              <a:buChar char="●"/>
            </a:pPr>
            <a:r>
              <a:rPr lang="en-US" sz="1800" b="1" u="sng" dirty="0" smtClean="0">
                <a:latin typeface="Book Antiqua" pitchFamily="18" charset="0"/>
                <a:hlinkClick r:id="rId4"/>
              </a:rPr>
              <a:t>MYSQL in a Nutshell</a:t>
            </a:r>
            <a:endParaRPr lang="en-US" sz="1800" b="1" dirty="0" smtClean="0">
              <a:latin typeface="Book Antiqua" pitchFamily="18" charset="0"/>
            </a:endParaRPr>
          </a:p>
          <a:p>
            <a:pPr lvl="0" indent="-342900">
              <a:lnSpc>
                <a:spcPct val="200000"/>
              </a:lnSpc>
              <a:buSzPts val="1800"/>
              <a:buFont typeface="Oswald"/>
              <a:buChar char="●"/>
            </a:pPr>
            <a:r>
              <a:rPr lang="en-US" sz="1800" b="1" u="sng" dirty="0" smtClean="0">
                <a:latin typeface="Book Antiqua" pitchFamily="18" charset="0"/>
                <a:hlinkClick r:id="rId5"/>
              </a:rPr>
              <a:t>Learning </a:t>
            </a:r>
            <a:r>
              <a:rPr lang="en-US" sz="1800" b="1" u="sng" dirty="0" err="1" smtClean="0">
                <a:latin typeface="Book Antiqua" pitchFamily="18" charset="0"/>
                <a:hlinkClick r:id="rId5"/>
              </a:rPr>
              <a:t>MySQL</a:t>
            </a:r>
            <a:endParaRPr sz="1800" b="1">
              <a:latin typeface="Book Antiqua" pitchFamily="18" charset="0"/>
              <a:ea typeface="Oswald"/>
              <a:cs typeface="Oswald"/>
              <a:sym typeface="Oswa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2286000" lvl="0" indent="457200" algn="l" rtl="0">
              <a:lnSpc>
                <a:spcPct val="100000"/>
              </a:lnSpc>
              <a:spcBef>
                <a:spcPts val="0"/>
              </a:spcBef>
              <a:spcAft>
                <a:spcPts val="0"/>
              </a:spcAft>
              <a:buNone/>
            </a:pPr>
            <a:endParaRPr sz="3600">
              <a:latin typeface="Oswald"/>
              <a:ea typeface="Oswald"/>
              <a:cs typeface="Oswald"/>
              <a:sym typeface="Oswald"/>
            </a:endParaRPr>
          </a:p>
          <a:p>
            <a:pPr marL="2286000" lvl="0" indent="0" algn="l" rtl="0">
              <a:lnSpc>
                <a:spcPct val="100000"/>
              </a:lnSpc>
              <a:spcBef>
                <a:spcPts val="0"/>
              </a:spcBef>
              <a:spcAft>
                <a:spcPts val="0"/>
              </a:spcAft>
              <a:buClr>
                <a:srgbClr val="000000"/>
              </a:buClr>
              <a:buSzPts val="1100"/>
              <a:buFont typeface="Arial"/>
              <a:buNone/>
            </a:pPr>
            <a:r>
              <a:rPr lang="en" sz="4800">
                <a:latin typeface="Oswald"/>
                <a:ea typeface="Oswald"/>
                <a:cs typeface="Oswald"/>
                <a:sym typeface="Oswald"/>
              </a:rPr>
              <a:t>Contents</a:t>
            </a:r>
            <a:endParaRPr sz="4800">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6"/>
          <p:cNvSpPr txBox="1">
            <a:spLocks noGrp="1"/>
          </p:cNvSpPr>
          <p:nvPr>
            <p:ph type="body" idx="1"/>
          </p:nvPr>
        </p:nvSpPr>
        <p:spPr>
          <a:xfrm>
            <a:off x="1297500" y="530000"/>
            <a:ext cx="7038900" cy="3948600"/>
          </a:xfrm>
          <a:prstGeom prst="rect">
            <a:avLst/>
          </a:prstGeom>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Font typeface="Oswald"/>
              <a:buChar char="●"/>
            </a:pPr>
            <a:r>
              <a:rPr lang="en" sz="2400" dirty="0">
                <a:latin typeface="Oswald"/>
                <a:ea typeface="Oswald"/>
                <a:cs typeface="Oswald"/>
                <a:sym typeface="Oswald"/>
              </a:rPr>
              <a:t>Introduction</a:t>
            </a:r>
            <a:endParaRPr sz="2400">
              <a:latin typeface="Oswald"/>
              <a:ea typeface="Oswald"/>
              <a:cs typeface="Oswald"/>
              <a:sym typeface="Oswald"/>
            </a:endParaRPr>
          </a:p>
          <a:p>
            <a:pPr marL="457200" lvl="0" indent="-381000" algn="l" rtl="0">
              <a:lnSpc>
                <a:spcPct val="100000"/>
              </a:lnSpc>
              <a:spcBef>
                <a:spcPts val="1000"/>
              </a:spcBef>
              <a:spcAft>
                <a:spcPts val="0"/>
              </a:spcAft>
              <a:buSzPts val="2400"/>
              <a:buFont typeface="Oswald"/>
              <a:buChar char="●"/>
            </a:pPr>
            <a:r>
              <a:rPr lang="en" sz="2400" dirty="0">
                <a:latin typeface="Oswald"/>
                <a:ea typeface="Oswald"/>
                <a:cs typeface="Oswald"/>
                <a:sym typeface="Oswald"/>
              </a:rPr>
              <a:t>Problem </a:t>
            </a:r>
            <a:r>
              <a:rPr lang="en" sz="2400" dirty="0" smtClean="0">
                <a:latin typeface="Oswald"/>
                <a:ea typeface="Oswald"/>
                <a:cs typeface="Oswald"/>
                <a:sym typeface="Oswald"/>
              </a:rPr>
              <a:t>Statement</a:t>
            </a:r>
          </a:p>
          <a:p>
            <a:pPr marL="457200" lvl="0" indent="-381000" algn="l" rtl="0">
              <a:lnSpc>
                <a:spcPct val="100000"/>
              </a:lnSpc>
              <a:spcBef>
                <a:spcPts val="1000"/>
              </a:spcBef>
              <a:spcAft>
                <a:spcPts val="0"/>
              </a:spcAft>
              <a:buSzPts val="2400"/>
              <a:buFont typeface="Oswald"/>
              <a:buChar char="●"/>
            </a:pPr>
            <a:r>
              <a:rPr lang="en" sz="2400" dirty="0" smtClean="0">
                <a:latin typeface="Oswald"/>
                <a:ea typeface="Oswald"/>
                <a:cs typeface="Oswald"/>
                <a:sym typeface="Oswald"/>
              </a:rPr>
              <a:t>Scope of Work   </a:t>
            </a:r>
            <a:endParaRPr sz="2400">
              <a:latin typeface="Oswald"/>
              <a:ea typeface="Oswald"/>
              <a:cs typeface="Oswald"/>
              <a:sym typeface="Oswald"/>
            </a:endParaRPr>
          </a:p>
          <a:p>
            <a:pPr marL="457200" lvl="0" indent="-381000" algn="l" rtl="0">
              <a:lnSpc>
                <a:spcPct val="100000"/>
              </a:lnSpc>
              <a:spcBef>
                <a:spcPts val="1000"/>
              </a:spcBef>
              <a:spcAft>
                <a:spcPts val="0"/>
              </a:spcAft>
              <a:buSzPts val="2400"/>
              <a:buFont typeface="Oswald"/>
              <a:buChar char="●"/>
            </a:pPr>
            <a:r>
              <a:rPr lang="en" sz="2400" dirty="0" smtClean="0">
                <a:latin typeface="Oswald"/>
                <a:ea typeface="Oswald"/>
                <a:cs typeface="Oswald"/>
                <a:sym typeface="Oswald"/>
              </a:rPr>
              <a:t>Analysis:                   </a:t>
            </a:r>
          </a:p>
          <a:p>
            <a:pPr marL="457200" lvl="0" indent="-381000" algn="l" rtl="0">
              <a:lnSpc>
                <a:spcPct val="100000"/>
              </a:lnSpc>
              <a:spcBef>
                <a:spcPts val="1000"/>
              </a:spcBef>
              <a:spcAft>
                <a:spcPts val="0"/>
              </a:spcAft>
              <a:buSzPts val="2400"/>
              <a:buNone/>
            </a:pPr>
            <a:r>
              <a:rPr lang="en" sz="2400" dirty="0" smtClean="0">
                <a:latin typeface="Oswald"/>
                <a:ea typeface="Oswald"/>
                <a:cs typeface="Oswald"/>
                <a:sym typeface="Oswald"/>
              </a:rPr>
              <a:t>                   1. Database Table</a:t>
            </a:r>
          </a:p>
          <a:p>
            <a:pPr marL="457200" lvl="0" indent="-381000" algn="l" rtl="0">
              <a:lnSpc>
                <a:spcPct val="100000"/>
              </a:lnSpc>
              <a:spcBef>
                <a:spcPts val="1000"/>
              </a:spcBef>
              <a:spcAft>
                <a:spcPts val="0"/>
              </a:spcAft>
              <a:buSzPts val="2400"/>
              <a:buNone/>
            </a:pPr>
            <a:r>
              <a:rPr lang="en" sz="2400" dirty="0" smtClean="0">
                <a:latin typeface="Oswald"/>
                <a:ea typeface="Oswald"/>
                <a:cs typeface="Oswald"/>
                <a:sym typeface="Oswald"/>
              </a:rPr>
              <a:t>                   2. GUI </a:t>
            </a:r>
            <a:r>
              <a:rPr lang="en" sz="2400" dirty="0" smtClean="0">
                <a:latin typeface="Oswald"/>
                <a:ea typeface="Oswald"/>
                <a:cs typeface="Oswald"/>
                <a:sym typeface="Oswald"/>
              </a:rPr>
              <a:t>screenshots</a:t>
            </a:r>
            <a:endParaRPr sz="2400">
              <a:latin typeface="Oswald"/>
              <a:ea typeface="Oswald"/>
              <a:cs typeface="Oswald"/>
              <a:sym typeface="Oswald"/>
            </a:endParaRPr>
          </a:p>
          <a:p>
            <a:pPr marL="457200" lvl="0" indent="-381000" algn="l" rtl="0">
              <a:lnSpc>
                <a:spcPct val="100000"/>
              </a:lnSpc>
              <a:spcBef>
                <a:spcPts val="1000"/>
              </a:spcBef>
              <a:spcAft>
                <a:spcPts val="1000"/>
              </a:spcAft>
              <a:buSzPts val="2400"/>
              <a:buFont typeface="Oswald"/>
              <a:buChar char="●"/>
            </a:pPr>
            <a:r>
              <a:rPr lang="en" sz="2400" dirty="0">
                <a:latin typeface="Oswald"/>
                <a:ea typeface="Oswald"/>
                <a:cs typeface="Oswald"/>
                <a:sym typeface="Oswald"/>
              </a:rPr>
              <a:t>Conclusion</a:t>
            </a:r>
            <a:endParaRPr sz="2400">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3600">
                <a:latin typeface="Oswald"/>
                <a:ea typeface="Oswald"/>
                <a:cs typeface="Oswald"/>
                <a:sym typeface="Oswald"/>
              </a:rPr>
              <a:t>                  </a:t>
            </a:r>
            <a:endParaRPr sz="3600">
              <a:latin typeface="Oswald"/>
              <a:ea typeface="Oswald"/>
              <a:cs typeface="Oswald"/>
              <a:sym typeface="Oswald"/>
            </a:endParaRPr>
          </a:p>
          <a:p>
            <a:pPr marL="0" lvl="0" indent="0" algn="l" rtl="0">
              <a:lnSpc>
                <a:spcPct val="100000"/>
              </a:lnSpc>
              <a:spcBef>
                <a:spcPts val="0"/>
              </a:spcBef>
              <a:spcAft>
                <a:spcPts val="0"/>
              </a:spcAft>
              <a:buNone/>
            </a:pPr>
            <a:r>
              <a:rPr lang="en" sz="4800">
                <a:latin typeface="Oswald"/>
                <a:ea typeface="Oswald"/>
                <a:cs typeface="Oswald"/>
                <a:sym typeface="Oswald"/>
              </a:rPr>
              <a:t>              Introduction</a:t>
            </a:r>
            <a:endParaRPr sz="4800">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body" idx="1"/>
          </p:nvPr>
        </p:nvSpPr>
        <p:spPr>
          <a:xfrm>
            <a:off x="1078595" y="277977"/>
            <a:ext cx="4556700" cy="4608576"/>
          </a:xfrm>
          <a:prstGeom prst="rect">
            <a:avLst/>
          </a:prstGeom>
        </p:spPr>
        <p:txBody>
          <a:bodyPr spcFirstLastPara="1" wrap="square" lIns="91425" tIns="91425" rIns="91425" bIns="91425" anchor="t" anchorCtr="0">
            <a:noAutofit/>
          </a:bodyPr>
          <a:lstStyle/>
          <a:p>
            <a:pPr marL="0" lvl="0" indent="0">
              <a:lnSpc>
                <a:spcPct val="150000"/>
              </a:lnSpc>
              <a:buNone/>
            </a:pPr>
            <a:r>
              <a:rPr lang="en-US" sz="3200" dirty="0" smtClean="0">
                <a:latin typeface="Book Antiqua" pitchFamily="18" charset="0"/>
                <a:cs typeface="Mongolian Baiti" pitchFamily="66" charset="0"/>
              </a:rPr>
              <a:t>A</a:t>
            </a:r>
            <a:r>
              <a:rPr lang="en-US" sz="1200" dirty="0" smtClean="0">
                <a:latin typeface="Book Antiqua" pitchFamily="18" charset="0"/>
                <a:cs typeface="Mongolian Baiti" pitchFamily="66" charset="0"/>
              </a:rPr>
              <a:t>n organized and systematic office solution is essential for all universities and organizations. There are many departments of administration for the maintenance of college information and student databases in any institution. All these departments provide various records regarding students. Most of these track records need to maintain information about the students. This information could be the general details like Student ID, name,  address, subjects, grades and SGPA.</a:t>
            </a:r>
          </a:p>
          <a:p>
            <a:pPr marL="0" lvl="0" indent="0">
              <a:lnSpc>
                <a:spcPct val="150000"/>
              </a:lnSpc>
              <a:spcBef>
                <a:spcPts val="1600"/>
              </a:spcBef>
              <a:buNone/>
            </a:pPr>
            <a:r>
              <a:rPr lang="en-US" sz="1200" dirty="0" smtClean="0">
                <a:latin typeface="Book Antiqua" pitchFamily="18" charset="0"/>
                <a:cs typeface="Mongolian Baiti" pitchFamily="66" charset="0"/>
              </a:rPr>
              <a:t>All the modules in college administration are interdependent. They are maintained manually. For example when a student needs his or her result of each semester  it needs to check many details about the student like his name, student ID, subjects and many other details. So it needs to contact all the modules that are office, department and examination and result of students.</a:t>
            </a:r>
            <a:endParaRPr sz="1200">
              <a:solidFill>
                <a:srgbClr val="FFFFFF"/>
              </a:solidFill>
              <a:latin typeface="Book Antiqua" pitchFamily="18" charset="0"/>
              <a:ea typeface="Oswald"/>
              <a:cs typeface="Mongolian Baiti" pitchFamily="66" charset="0"/>
              <a:sym typeface="Oswald"/>
            </a:endParaRPr>
          </a:p>
          <a:p>
            <a:pPr marL="457200" lvl="0" indent="0" algn="l" rtl="0">
              <a:lnSpc>
                <a:spcPct val="150000"/>
              </a:lnSpc>
              <a:spcBef>
                <a:spcPts val="1600"/>
              </a:spcBef>
              <a:spcAft>
                <a:spcPts val="1600"/>
              </a:spcAft>
              <a:buNone/>
            </a:pPr>
            <a:endParaRPr sz="1100" b="1">
              <a:solidFill>
                <a:srgbClr val="FFFFFF"/>
              </a:solidFill>
              <a:latin typeface="+mj-lt"/>
              <a:ea typeface="Oswald"/>
              <a:cs typeface="Oswald"/>
              <a:sym typeface="Oswald"/>
            </a:endParaRPr>
          </a:p>
        </p:txBody>
      </p:sp>
      <p:pic>
        <p:nvPicPr>
          <p:cNvPr id="5" name="Picture 4" descr="a.jpg"/>
          <p:cNvPicPr>
            <a:picLocks noChangeAspect="1"/>
          </p:cNvPicPr>
          <p:nvPr/>
        </p:nvPicPr>
        <p:blipFill>
          <a:blip r:embed="rId3"/>
          <a:stretch>
            <a:fillRect/>
          </a:stretch>
        </p:blipFill>
        <p:spPr>
          <a:xfrm>
            <a:off x="6067502" y="1375258"/>
            <a:ext cx="2658769" cy="2878225"/>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3600">
                <a:latin typeface="Oswald"/>
                <a:ea typeface="Oswald"/>
                <a:cs typeface="Oswald"/>
                <a:sym typeface="Oswald"/>
              </a:rPr>
              <a:t>                  </a:t>
            </a:r>
            <a:endParaRPr sz="3600">
              <a:latin typeface="Oswald"/>
              <a:ea typeface="Oswald"/>
              <a:cs typeface="Oswald"/>
              <a:sym typeface="Oswald"/>
            </a:endParaRPr>
          </a:p>
          <a:p>
            <a:pPr marL="0" lvl="0" indent="0" algn="l" rtl="0">
              <a:lnSpc>
                <a:spcPct val="100000"/>
              </a:lnSpc>
              <a:spcBef>
                <a:spcPts val="0"/>
              </a:spcBef>
              <a:spcAft>
                <a:spcPts val="0"/>
              </a:spcAft>
              <a:buNone/>
            </a:pPr>
            <a:r>
              <a:rPr lang="en" sz="4800">
                <a:latin typeface="Oswald"/>
                <a:ea typeface="Oswald"/>
                <a:cs typeface="Oswald"/>
                <a:sym typeface="Oswald"/>
              </a:rPr>
              <a:t>        Problem Statement</a:t>
            </a:r>
            <a:endParaRPr sz="4800">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800" dirty="0" smtClean="0">
                <a:latin typeface="Comfortaa"/>
                <a:ea typeface="Comfortaa"/>
                <a:cs typeface="Comfortaa"/>
                <a:sym typeface="Comfortaa"/>
              </a:rPr>
              <a:t>Student Database Management System using JAVA and MySQL</a:t>
            </a:r>
            <a:endParaRPr sz="1800">
              <a:latin typeface="Comfortaa"/>
              <a:ea typeface="Comfortaa"/>
              <a:cs typeface="Comfortaa"/>
              <a:sym typeface="Comfortaa"/>
            </a:endParaRPr>
          </a:p>
        </p:txBody>
      </p:sp>
      <p:sp>
        <p:nvSpPr>
          <p:cNvPr id="177" name="Google Shape;177;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lvl="0" indent="-342900">
              <a:lnSpc>
                <a:spcPct val="150000"/>
              </a:lnSpc>
              <a:buSzPts val="1800"/>
              <a:buFont typeface="Oswald"/>
              <a:buChar char="●"/>
            </a:pPr>
            <a:r>
              <a:rPr lang="en" sz="1800" dirty="0" smtClean="0">
                <a:latin typeface="Mongolian Baiti" pitchFamily="66" charset="0"/>
                <a:ea typeface="Oswald"/>
                <a:cs typeface="Mongolian Baiti" pitchFamily="66" charset="0"/>
                <a:sym typeface="Oswald"/>
              </a:rPr>
              <a:t>In this, our approach is</a:t>
            </a:r>
            <a:r>
              <a:rPr lang="en-US" sz="1800" dirty="0" smtClean="0">
                <a:latin typeface="Mongolian Baiti" pitchFamily="66" charset="0"/>
                <a:cs typeface="Mongolian Baiti" pitchFamily="66" charset="0"/>
              </a:rPr>
              <a:t> to utilize the powerful database management, data retrieval and data manipulation.</a:t>
            </a:r>
            <a:endParaRPr sz="1800" smtClean="0">
              <a:latin typeface="Mongolian Baiti" pitchFamily="66" charset="0"/>
              <a:ea typeface="Oswald"/>
              <a:cs typeface="Mongolian Baiti" pitchFamily="66" charset="0"/>
              <a:sym typeface="Oswald"/>
            </a:endParaRPr>
          </a:p>
          <a:p>
            <a:pPr marL="457200" lvl="0" indent="-342900" algn="l" rtl="0">
              <a:lnSpc>
                <a:spcPct val="150000"/>
              </a:lnSpc>
              <a:spcBef>
                <a:spcPts val="0"/>
              </a:spcBef>
              <a:spcAft>
                <a:spcPts val="0"/>
              </a:spcAft>
              <a:buSzPts val="1800"/>
              <a:buFont typeface="Oswald"/>
              <a:buChar char="●"/>
            </a:pPr>
            <a:r>
              <a:rPr lang="en" sz="1800" dirty="0" smtClean="0">
                <a:latin typeface="Mongolian Baiti" pitchFamily="66" charset="0"/>
                <a:ea typeface="Oswald"/>
                <a:cs typeface="Mongolian Baiti" pitchFamily="66" charset="0"/>
                <a:sym typeface="Oswald"/>
              </a:rPr>
              <a:t>We have made GUI for user interaction and used MySQL for storing database of student details. </a:t>
            </a:r>
          </a:p>
          <a:p>
            <a:pPr marL="457200" lvl="0" indent="-342900" algn="l" rtl="0">
              <a:lnSpc>
                <a:spcPct val="150000"/>
              </a:lnSpc>
              <a:spcBef>
                <a:spcPts val="0"/>
              </a:spcBef>
              <a:spcAft>
                <a:spcPts val="0"/>
              </a:spcAft>
              <a:buSzPts val="1800"/>
              <a:buFont typeface="Oswald"/>
              <a:buChar char="●"/>
            </a:pPr>
            <a:r>
              <a:rPr lang="en" sz="1800" dirty="0" smtClean="0">
                <a:latin typeface="Mongolian Baiti" pitchFamily="66" charset="0"/>
                <a:ea typeface="Oswald"/>
                <a:cs typeface="Mongolian Baiti" pitchFamily="66" charset="0"/>
                <a:sym typeface="Oswald"/>
              </a:rPr>
              <a:t>In this project the admin will login through username and password and can add,search,remove,update any student’s details and also print the result of any student</a:t>
            </a:r>
            <a:r>
              <a:rPr lang="en" sz="1800" dirty="0" smtClean="0">
                <a:latin typeface="Modern No. 20" pitchFamily="18" charset="0"/>
                <a:ea typeface="Oswald"/>
                <a:cs typeface="Oswald"/>
                <a:sym typeface="Oswald"/>
              </a:rPr>
              <a:t>. </a:t>
            </a:r>
            <a:endParaRPr sz="1800">
              <a:latin typeface="Modern No. 20" pitchFamily="18" charset="0"/>
              <a:ea typeface="Oswald"/>
              <a:cs typeface="Oswald"/>
              <a:sym typeface="Oswald"/>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3600" dirty="0">
                <a:latin typeface="Oswald"/>
                <a:ea typeface="Oswald"/>
                <a:cs typeface="Oswald"/>
                <a:sym typeface="Oswald"/>
              </a:rPr>
              <a:t>                  </a:t>
            </a:r>
            <a:endParaRPr sz="3600">
              <a:latin typeface="Oswald"/>
              <a:ea typeface="Oswald"/>
              <a:cs typeface="Oswald"/>
              <a:sym typeface="Oswald"/>
            </a:endParaRPr>
          </a:p>
          <a:p>
            <a:pPr marL="0" lvl="0" indent="0" algn="ctr" rtl="0">
              <a:lnSpc>
                <a:spcPct val="100000"/>
              </a:lnSpc>
              <a:spcBef>
                <a:spcPts val="0"/>
              </a:spcBef>
              <a:spcAft>
                <a:spcPts val="0"/>
              </a:spcAft>
              <a:buNone/>
            </a:pPr>
            <a:r>
              <a:rPr lang="en" sz="4800" dirty="0" smtClean="0">
                <a:latin typeface="Oswald"/>
                <a:ea typeface="Oswald"/>
                <a:cs typeface="Oswald"/>
                <a:sym typeface="Oswald"/>
              </a:rPr>
              <a:t>Scope of Work</a:t>
            </a:r>
            <a:endParaRPr sz="4800">
              <a:latin typeface="Oswald"/>
              <a:ea typeface="Oswald"/>
              <a:cs typeface="Oswald"/>
              <a:sym typeface="Oswald"/>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2662</TotalTime>
  <Words>996</Words>
  <PresentationFormat>On-screen Show (16:9)</PresentationFormat>
  <Paragraphs>111</Paragraphs>
  <Slides>22</Slides>
  <Notes>22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22</vt:i4>
      </vt:variant>
    </vt:vector>
  </HeadingPairs>
  <TitlesOfParts>
    <vt:vector size="36" baseType="lpstr">
      <vt:lpstr>Arial</vt:lpstr>
      <vt:lpstr>Impact</vt:lpstr>
      <vt:lpstr>Montserrat</vt:lpstr>
      <vt:lpstr>Oswald</vt:lpstr>
      <vt:lpstr>Mongolian Baiti</vt:lpstr>
      <vt:lpstr>Lato</vt:lpstr>
      <vt:lpstr>Modern No. 20</vt:lpstr>
      <vt:lpstr>Verdana</vt:lpstr>
      <vt:lpstr>Rockwell Extra Bold</vt:lpstr>
      <vt:lpstr>Book Antiqua</vt:lpstr>
      <vt:lpstr>Comfortaa</vt:lpstr>
      <vt:lpstr>Californian FB</vt:lpstr>
      <vt:lpstr>MS Mincho</vt:lpstr>
      <vt:lpstr>Focus</vt:lpstr>
      <vt:lpstr>Indian Institute of Information       Technology , Kalyani</vt:lpstr>
      <vt:lpstr>Slide 2</vt:lpstr>
      <vt:lpstr>Slide 3</vt:lpstr>
      <vt:lpstr>Slide 4</vt:lpstr>
      <vt:lpstr>Slide 5</vt:lpstr>
      <vt:lpstr>Slide 6</vt:lpstr>
      <vt:lpstr>Slide 7</vt:lpstr>
      <vt:lpstr>Student Database Management System using JAVA and MySQL</vt:lpstr>
      <vt:lpstr>Slide 9</vt:lpstr>
      <vt:lpstr>The scope of the project includes the following: </vt:lpstr>
      <vt:lpstr>Slide 11</vt:lpstr>
      <vt:lpstr>MySQL database: library Tables:  1. login_details      2.student_details      3.subject_details </vt:lpstr>
      <vt:lpstr>Slide 13</vt:lpstr>
      <vt:lpstr>Slide 14</vt:lpstr>
      <vt:lpstr>1. Clicking on Add button on details page:</vt:lpstr>
      <vt:lpstr>2. Clicking on View button on details page:</vt:lpstr>
      <vt:lpstr>3. Clicking on Remove button on details page:</vt:lpstr>
      <vt:lpstr>4. Clicking on Update button on details page:</vt:lpstr>
      <vt:lpstr>Slide 19</vt:lpstr>
      <vt:lpstr>Slide 20</vt:lpstr>
      <vt:lpstr>Slide 21</vt:lpstr>
      <vt:lpstr>References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Indian Institute of Information       Technology , Kalyani</dc:title>
  <dc:creator>Ananya Sarkar</dc:creator>
  <cp:lastModifiedBy>Ananya Sarkar</cp:lastModifiedBy>
  <cp:revision>108</cp:revision>
  <dcterms:modified xsi:type="dcterms:W3CDTF">2020-04-14T05:36:41Z</dcterms:modified>
</cp:coreProperties>
</file>